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38"/>
  </p:notesMasterIdLst>
  <p:handoutMasterIdLst>
    <p:handoutMasterId r:id="rId39"/>
  </p:handoutMasterIdLst>
  <p:sldIdLst>
    <p:sldId id="260" r:id="rId2"/>
    <p:sldId id="505" r:id="rId3"/>
    <p:sldId id="535" r:id="rId4"/>
    <p:sldId id="384" r:id="rId5"/>
    <p:sldId id="510" r:id="rId6"/>
    <p:sldId id="509" r:id="rId7"/>
    <p:sldId id="305" r:id="rId8"/>
    <p:sldId id="295" r:id="rId9"/>
    <p:sldId id="383" r:id="rId10"/>
    <p:sldId id="430" r:id="rId11"/>
    <p:sldId id="445" r:id="rId12"/>
    <p:sldId id="396" r:id="rId13"/>
    <p:sldId id="539" r:id="rId14"/>
    <p:sldId id="540" r:id="rId15"/>
    <p:sldId id="541" r:id="rId16"/>
    <p:sldId id="545" r:id="rId17"/>
    <p:sldId id="546" r:id="rId18"/>
    <p:sldId id="557" r:id="rId19"/>
    <p:sldId id="549" r:id="rId20"/>
    <p:sldId id="550" r:id="rId21"/>
    <p:sldId id="551" r:id="rId22"/>
    <p:sldId id="552" r:id="rId23"/>
    <p:sldId id="561" r:id="rId24"/>
    <p:sldId id="531" r:id="rId25"/>
    <p:sldId id="558" r:id="rId26"/>
    <p:sldId id="559" r:id="rId27"/>
    <p:sldId id="560" r:id="rId28"/>
    <p:sldId id="532" r:id="rId29"/>
    <p:sldId id="533" r:id="rId30"/>
    <p:sldId id="534" r:id="rId31"/>
    <p:sldId id="308" r:id="rId32"/>
    <p:sldId id="538" r:id="rId33"/>
    <p:sldId id="556" r:id="rId34"/>
    <p:sldId id="390" r:id="rId35"/>
    <p:sldId id="554" r:id="rId36"/>
    <p:sldId id="555" r:id="rId37"/>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301"/>
    <a:srgbClr val="565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94280" autoAdjust="0"/>
  </p:normalViewPr>
  <p:slideViewPr>
    <p:cSldViewPr>
      <p:cViewPr varScale="1">
        <p:scale>
          <a:sx n="79" d="100"/>
          <a:sy n="79" d="100"/>
        </p:scale>
        <p:origin x="480" y="90"/>
      </p:cViewPr>
      <p:guideLst>
        <p:guide orient="horz" pos="2160"/>
        <p:guide pos="2880"/>
      </p:guideLst>
    </p:cSldViewPr>
  </p:slideViewPr>
  <p:outlineViewPr>
    <p:cViewPr>
      <p:scale>
        <a:sx n="33" d="100"/>
        <a:sy n="33" d="100"/>
      </p:scale>
      <p:origin x="0" y="-3288"/>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3" d="100"/>
          <a:sy n="63" d="100"/>
        </p:scale>
        <p:origin x="268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CA"/>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B721F55C-11DF-4293-9696-58DF99B7FD02}" type="datetimeFigureOut">
              <a:rPr lang="en-CA" smtClean="0"/>
              <a:t>2017-05-03</a:t>
            </a:fld>
            <a:endParaRPr lang="en-CA"/>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CA"/>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64921DF5-A7CE-4C1D-8454-6CDE7569AF5C}" type="slidenum">
              <a:rPr lang="en-CA" smtClean="0"/>
              <a:t>‹#›</a:t>
            </a:fld>
            <a:endParaRPr lang="en-CA"/>
          </a:p>
        </p:txBody>
      </p:sp>
    </p:spTree>
    <p:extLst>
      <p:ext uri="{BB962C8B-B14F-4D97-AF65-F5344CB8AC3E}">
        <p14:creationId xmlns:p14="http://schemas.microsoft.com/office/powerpoint/2010/main" val="3183939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69C30976-2C2F-4C7E-AEEF-3BC5B30C4D2E}" type="datetimeFigureOut">
              <a:rPr lang="en-US" smtClean="0"/>
              <a:t>5/3/2017</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55C8D267-95AF-4CEE-BA22-A0B665D0A962}" type="slidenum">
              <a:rPr lang="en-US" smtClean="0"/>
              <a:t>‹#›</a:t>
            </a:fld>
            <a:endParaRPr lang="en-US"/>
          </a:p>
        </p:txBody>
      </p:sp>
    </p:spTree>
    <p:extLst>
      <p:ext uri="{BB962C8B-B14F-4D97-AF65-F5344CB8AC3E}">
        <p14:creationId xmlns:p14="http://schemas.microsoft.com/office/powerpoint/2010/main" val="299903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Quantec supplies Geophysical surveys and services. Since 1986.</a:t>
            </a:r>
          </a:p>
          <a:p>
            <a:r>
              <a:rPr lang="en-CA" dirty="0"/>
              <a:t>In 2000 we launched the first commercialised DCIP MT system called TITAN to provide deep Earth Imaging</a:t>
            </a:r>
          </a:p>
        </p:txBody>
      </p:sp>
      <p:sp>
        <p:nvSpPr>
          <p:cNvPr id="4" name="Slide Number Placeholder 3"/>
          <p:cNvSpPr>
            <a:spLocks noGrp="1"/>
          </p:cNvSpPr>
          <p:nvPr>
            <p:ph type="sldNum" sz="quarter" idx="10"/>
          </p:nvPr>
        </p:nvSpPr>
        <p:spPr/>
        <p:txBody>
          <a:bodyPr/>
          <a:lstStyle/>
          <a:p>
            <a:fld id="{55C8D267-95AF-4CEE-BA22-A0B665D0A962}" type="slidenum">
              <a:rPr lang="en-US" smtClean="0"/>
              <a:t>1</a:t>
            </a:fld>
            <a:endParaRPr lang="en-US"/>
          </a:p>
        </p:txBody>
      </p:sp>
    </p:spTree>
    <p:extLst>
      <p:ext uri="{BB962C8B-B14F-4D97-AF65-F5344CB8AC3E}">
        <p14:creationId xmlns:p14="http://schemas.microsoft.com/office/powerpoint/2010/main" val="386370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Titan was built  to measure small signals, to sample rapidly, to monitor current fluctuations,</a:t>
            </a:r>
          </a:p>
          <a:p>
            <a:r>
              <a:rPr lang="en-CA" dirty="0"/>
              <a:t>This example shows….</a:t>
            </a:r>
          </a:p>
          <a:p>
            <a:endParaRPr lang="en-CA" dirty="0"/>
          </a:p>
        </p:txBody>
      </p:sp>
      <p:sp>
        <p:nvSpPr>
          <p:cNvPr id="4" name="Slide Number Placeholder 3"/>
          <p:cNvSpPr>
            <a:spLocks noGrp="1"/>
          </p:cNvSpPr>
          <p:nvPr>
            <p:ph type="sldNum" sz="quarter" idx="10"/>
          </p:nvPr>
        </p:nvSpPr>
        <p:spPr/>
        <p:txBody>
          <a:bodyPr/>
          <a:lstStyle/>
          <a:p>
            <a:fld id="{55C8D267-95AF-4CEE-BA22-A0B665D0A962}" type="slidenum">
              <a:rPr lang="en-US" smtClean="0"/>
              <a:t>10</a:t>
            </a:fld>
            <a:endParaRPr lang="en-US"/>
          </a:p>
        </p:txBody>
      </p:sp>
    </p:spTree>
    <p:extLst>
      <p:ext uri="{BB962C8B-B14F-4D97-AF65-F5344CB8AC3E}">
        <p14:creationId xmlns:p14="http://schemas.microsoft.com/office/powerpoint/2010/main" val="188521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 example of station set up in an active pit at a Diamond mine.</a:t>
            </a:r>
          </a:p>
        </p:txBody>
      </p:sp>
      <p:sp>
        <p:nvSpPr>
          <p:cNvPr id="4" name="Slide Number Placeholder 3"/>
          <p:cNvSpPr>
            <a:spLocks noGrp="1"/>
          </p:cNvSpPr>
          <p:nvPr>
            <p:ph type="sldNum" sz="quarter" idx="10"/>
          </p:nvPr>
        </p:nvSpPr>
        <p:spPr/>
        <p:txBody>
          <a:bodyPr/>
          <a:lstStyle/>
          <a:p>
            <a:fld id="{55C8D267-95AF-4CEE-BA22-A0B665D0A962}" type="slidenum">
              <a:rPr lang="en-US" smtClean="0"/>
              <a:t>11</a:t>
            </a:fld>
            <a:endParaRPr lang="en-US"/>
          </a:p>
        </p:txBody>
      </p:sp>
    </p:spTree>
    <p:extLst>
      <p:ext uri="{BB962C8B-B14F-4D97-AF65-F5344CB8AC3E}">
        <p14:creationId xmlns:p14="http://schemas.microsoft.com/office/powerpoint/2010/main" val="252590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12</a:t>
            </a:fld>
            <a:endParaRPr lang="en-US"/>
          </a:p>
        </p:txBody>
      </p:sp>
    </p:spTree>
    <p:extLst>
      <p:ext uri="{BB962C8B-B14F-4D97-AF65-F5344CB8AC3E}">
        <p14:creationId xmlns:p14="http://schemas.microsoft.com/office/powerpoint/2010/main" val="437283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13</a:t>
            </a:fld>
            <a:endParaRPr lang="en-US"/>
          </a:p>
        </p:txBody>
      </p:sp>
    </p:spTree>
    <p:extLst>
      <p:ext uri="{BB962C8B-B14F-4D97-AF65-F5344CB8AC3E}">
        <p14:creationId xmlns:p14="http://schemas.microsoft.com/office/powerpoint/2010/main" val="305871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14</a:t>
            </a:fld>
            <a:endParaRPr lang="en-US"/>
          </a:p>
        </p:txBody>
      </p:sp>
    </p:spTree>
    <p:extLst>
      <p:ext uri="{BB962C8B-B14F-4D97-AF65-F5344CB8AC3E}">
        <p14:creationId xmlns:p14="http://schemas.microsoft.com/office/powerpoint/2010/main" val="1265355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15</a:t>
            </a:fld>
            <a:endParaRPr lang="en-US"/>
          </a:p>
        </p:txBody>
      </p:sp>
    </p:spTree>
    <p:extLst>
      <p:ext uri="{BB962C8B-B14F-4D97-AF65-F5344CB8AC3E}">
        <p14:creationId xmlns:p14="http://schemas.microsoft.com/office/powerpoint/2010/main" val="271810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16</a:t>
            </a:fld>
            <a:endParaRPr lang="en-US"/>
          </a:p>
        </p:txBody>
      </p:sp>
    </p:spTree>
    <p:extLst>
      <p:ext uri="{BB962C8B-B14F-4D97-AF65-F5344CB8AC3E}">
        <p14:creationId xmlns:p14="http://schemas.microsoft.com/office/powerpoint/2010/main" val="687668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17</a:t>
            </a:fld>
            <a:endParaRPr lang="en-US"/>
          </a:p>
        </p:txBody>
      </p:sp>
    </p:spTree>
    <p:extLst>
      <p:ext uri="{BB962C8B-B14F-4D97-AF65-F5344CB8AC3E}">
        <p14:creationId xmlns:p14="http://schemas.microsoft.com/office/powerpoint/2010/main" val="69139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A3BF0-E07A-41C4-9474-919861A5E3A4}" type="slidenum">
              <a:rPr lang="en-US" altLang="en-US"/>
              <a:pPr/>
              <a:t>22</a:t>
            </a:fld>
            <a:endParaRPr lang="en-US" altLang="en-US"/>
          </a:p>
        </p:txBody>
      </p:sp>
      <p:sp>
        <p:nvSpPr>
          <p:cNvPr id="10242" name="Rectangle 2"/>
          <p:cNvSpPr>
            <a:spLocks noGrp="1" noRot="1" noChangeAspect="1" noChangeArrowheads="1" noTextEdit="1"/>
          </p:cNvSpPr>
          <p:nvPr>
            <p:ph type="sldImg"/>
          </p:nvPr>
        </p:nvSpPr>
        <p:spPr>
          <a:xfrm>
            <a:off x="1146175" y="685800"/>
            <a:ext cx="4572000" cy="3429000"/>
          </a:xfrm>
          <a:ln/>
        </p:spPr>
      </p:sp>
      <p:sp>
        <p:nvSpPr>
          <p:cNvPr id="10243" name="Rectangle 3"/>
          <p:cNvSpPr>
            <a:spLocks noGrp="1" noChangeArrowheads="1"/>
          </p:cNvSpPr>
          <p:nvPr>
            <p:ph type="body" idx="1"/>
          </p:nvPr>
        </p:nvSpPr>
        <p:spPr>
          <a:xfrm>
            <a:off x="914400" y="4343400"/>
            <a:ext cx="5029200" cy="4114800"/>
          </a:xfrm>
        </p:spPr>
        <p:txBody>
          <a:bodyPr/>
          <a:lstStyle/>
          <a:p>
            <a:r>
              <a:rPr lang="en-US" altLang="en-US"/>
              <a:t>Ore body characterization study</a:t>
            </a:r>
          </a:p>
        </p:txBody>
      </p:sp>
    </p:spTree>
    <p:extLst>
      <p:ext uri="{BB962C8B-B14F-4D97-AF65-F5344CB8AC3E}">
        <p14:creationId xmlns:p14="http://schemas.microsoft.com/office/powerpoint/2010/main" val="3338614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24</a:t>
            </a:fld>
            <a:endParaRPr lang="en-US"/>
          </a:p>
        </p:txBody>
      </p:sp>
    </p:spTree>
    <p:extLst>
      <p:ext uri="{BB962C8B-B14F-4D97-AF65-F5344CB8AC3E}">
        <p14:creationId xmlns:p14="http://schemas.microsoft.com/office/powerpoint/2010/main" val="407026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ltLang="en-US" dirty="0">
              <a:latin typeface="Tahoma" panose="020B0604030504040204" pitchFamily="34" charset="0"/>
            </a:endParaRPr>
          </a:p>
          <a:p>
            <a:pPr lvl="1"/>
            <a:r>
              <a:rPr lang="en-US" altLang="en-US" dirty="0"/>
              <a:t>that ultimately demonstrate that mine site imaging can provide various forms of reduced risk in exploration and the gaining of critical knowledge for planning</a:t>
            </a:r>
            <a:endParaRPr lang="en-US" altLang="en-US" dirty="0">
              <a:latin typeface="Tahoma" panose="020B0604030504040204" pitchFamily="34" charset="0"/>
            </a:endParaRPr>
          </a:p>
          <a:p>
            <a:pPr lvl="1"/>
            <a:endParaRPr lang="en-US" altLang="en-US" dirty="0">
              <a:latin typeface="Tahoma" panose="020B0604030504040204" pitchFamily="34" charset="0"/>
            </a:endParaRPr>
          </a:p>
          <a:p>
            <a:pPr lvl="1"/>
            <a:endParaRPr lang="en-US" altLang="en-US" dirty="0">
              <a:latin typeface="Tahoma" panose="020B0604030504040204" pitchFamily="34" charset="0"/>
            </a:endParaRPr>
          </a:p>
          <a:p>
            <a:pPr lvl="1"/>
            <a:endParaRPr lang="en-US" altLang="en-US" dirty="0">
              <a:latin typeface="Tahoma" panose="020B0604030504040204" pitchFamily="34" charset="0"/>
            </a:endParaRPr>
          </a:p>
          <a:p>
            <a:pPr lvl="1"/>
            <a:endParaRPr lang="en-US" altLang="en-US" dirty="0">
              <a:latin typeface="Tahoma" panose="020B0604030504040204" pitchFamily="34" charset="0"/>
            </a:endParaRPr>
          </a:p>
          <a:p>
            <a:pPr lvl="1"/>
            <a:r>
              <a:rPr lang="en-US" altLang="en-US" dirty="0">
                <a:latin typeface="Tahoma" panose="020B0604030504040204" pitchFamily="34" charset="0"/>
              </a:rPr>
              <a:t>these surveys highlight critical knowledge gaps, of then current understandings on the presented cases, with respect to;</a:t>
            </a:r>
          </a:p>
          <a:p>
            <a:pPr lvl="1"/>
            <a:endParaRPr lang="en-US" altLang="en-US" dirty="0">
              <a:latin typeface="Tahoma" panose="020B0604030504040204" pitchFamily="34" charset="0"/>
            </a:endParaRPr>
          </a:p>
          <a:p>
            <a:pPr lvl="1"/>
            <a:r>
              <a:rPr lang="en-US" altLang="en-US" dirty="0">
                <a:latin typeface="Tahoma" panose="020B0604030504040204" pitchFamily="34" charset="0"/>
              </a:rPr>
              <a:t>resource size and geometry, </a:t>
            </a:r>
          </a:p>
          <a:p>
            <a:pPr lvl="1"/>
            <a:endParaRPr lang="en-US" altLang="en-US" dirty="0">
              <a:latin typeface="Tahoma" panose="020B0604030504040204" pitchFamily="34" charset="0"/>
            </a:endParaRPr>
          </a:p>
          <a:p>
            <a:pPr lvl="1"/>
            <a:r>
              <a:rPr lang="en-US" altLang="en-US" dirty="0">
                <a:latin typeface="Tahoma" panose="020B0604030504040204" pitchFamily="34" charset="0"/>
              </a:rPr>
              <a:t>new discoveries  </a:t>
            </a:r>
          </a:p>
          <a:p>
            <a:pPr lvl="1"/>
            <a:endParaRPr lang="en-US" altLang="en-US" dirty="0">
              <a:latin typeface="Tahoma" panose="020B0604030504040204" pitchFamily="34" charset="0"/>
            </a:endParaRPr>
          </a:p>
          <a:p>
            <a:pPr lvl="1"/>
            <a:r>
              <a:rPr lang="en-US" altLang="en-US" dirty="0">
                <a:latin typeface="Tahoma" panose="020B0604030504040204" pitchFamily="34" charset="0"/>
              </a:rPr>
              <a:t>mine planning activities</a:t>
            </a:r>
            <a:endParaRPr lang="en-US" altLang="en-US" sz="2000" dirty="0">
              <a:solidFill>
                <a:schemeClr val="bg1"/>
              </a:solidFill>
              <a:latin typeface="Tahoma" panose="020B0604030504040204" pitchFamily="34" charset="0"/>
            </a:endParaRPr>
          </a:p>
          <a:p>
            <a:endParaRPr lang="en-CA" dirty="0"/>
          </a:p>
        </p:txBody>
      </p:sp>
      <p:sp>
        <p:nvSpPr>
          <p:cNvPr id="4" name="Slide Number Placeholder 3"/>
          <p:cNvSpPr>
            <a:spLocks noGrp="1"/>
          </p:cNvSpPr>
          <p:nvPr>
            <p:ph type="sldNum" sz="quarter" idx="10"/>
          </p:nvPr>
        </p:nvSpPr>
        <p:spPr/>
        <p:txBody>
          <a:bodyPr/>
          <a:lstStyle/>
          <a:p>
            <a:fld id="{55C8D267-95AF-4CEE-BA22-A0B665D0A962}" type="slidenum">
              <a:rPr lang="en-US" smtClean="0"/>
              <a:t>2</a:t>
            </a:fld>
            <a:endParaRPr lang="en-US"/>
          </a:p>
        </p:txBody>
      </p:sp>
    </p:spTree>
    <p:extLst>
      <p:ext uri="{BB962C8B-B14F-4D97-AF65-F5344CB8AC3E}">
        <p14:creationId xmlns:p14="http://schemas.microsoft.com/office/powerpoint/2010/main" val="3827621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25</a:t>
            </a:fld>
            <a:endParaRPr lang="en-US"/>
          </a:p>
        </p:txBody>
      </p:sp>
    </p:spTree>
    <p:extLst>
      <p:ext uri="{BB962C8B-B14F-4D97-AF65-F5344CB8AC3E}">
        <p14:creationId xmlns:p14="http://schemas.microsoft.com/office/powerpoint/2010/main" val="509552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27</a:t>
            </a:fld>
            <a:endParaRPr lang="en-US"/>
          </a:p>
        </p:txBody>
      </p:sp>
    </p:spTree>
    <p:extLst>
      <p:ext uri="{BB962C8B-B14F-4D97-AF65-F5344CB8AC3E}">
        <p14:creationId xmlns:p14="http://schemas.microsoft.com/office/powerpoint/2010/main" val="3236683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2B1363-6448-48A8-9F0C-A3FB910D1814}" type="slidenum">
              <a:rPr lang="en-CA" smtClean="0"/>
              <a:t>28</a:t>
            </a:fld>
            <a:endParaRPr lang="en-CA"/>
          </a:p>
        </p:txBody>
      </p:sp>
    </p:spTree>
    <p:extLst>
      <p:ext uri="{BB962C8B-B14F-4D97-AF65-F5344CB8AC3E}">
        <p14:creationId xmlns:p14="http://schemas.microsoft.com/office/powerpoint/2010/main" val="1042807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29</a:t>
            </a:fld>
            <a:endParaRPr lang="en-US"/>
          </a:p>
        </p:txBody>
      </p:sp>
    </p:spTree>
    <p:extLst>
      <p:ext uri="{BB962C8B-B14F-4D97-AF65-F5344CB8AC3E}">
        <p14:creationId xmlns:p14="http://schemas.microsoft.com/office/powerpoint/2010/main" val="45195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TITAN lines are shown</a:t>
            </a:r>
            <a:r>
              <a:rPr lang="en-US" baseline="0" dirty="0"/>
              <a:t> as 2d pseudo-sections represented the apparent data in a typical way.</a:t>
            </a:r>
          </a:p>
          <a:p>
            <a:r>
              <a:rPr lang="en-US" baseline="0" dirty="0"/>
              <a:t>The TITAN lines are plotted in green to great depth because TITAN can achieve this, conventional cannot.</a:t>
            </a:r>
          </a:p>
          <a:p>
            <a:r>
              <a:rPr lang="en-US" baseline="0" dirty="0"/>
              <a:t>A couple of ORION transmits are shown in blue – at the corner and in the center with the apparent plot points associated.</a:t>
            </a:r>
          </a:p>
          <a:p>
            <a:r>
              <a:rPr lang="en-US" baseline="0" dirty="0"/>
              <a:t>When all the ORION transmits are added, the apparent plot points fill the survey area.</a:t>
            </a:r>
            <a:endParaRPr lang="en-US" dirty="0"/>
          </a:p>
        </p:txBody>
      </p:sp>
      <p:sp>
        <p:nvSpPr>
          <p:cNvPr id="4" name="Slide Number Placeholder 3"/>
          <p:cNvSpPr>
            <a:spLocks noGrp="1"/>
          </p:cNvSpPr>
          <p:nvPr>
            <p:ph type="sldNum" sz="quarter" idx="10"/>
          </p:nvPr>
        </p:nvSpPr>
        <p:spPr/>
        <p:txBody>
          <a:bodyPr/>
          <a:lstStyle/>
          <a:p>
            <a:fld id="{55C8D267-95AF-4CEE-BA22-A0B665D0A962}" type="slidenum">
              <a:rPr lang="en-US" smtClean="0"/>
              <a:t>30</a:t>
            </a:fld>
            <a:endParaRPr lang="en-US" dirty="0"/>
          </a:p>
        </p:txBody>
      </p:sp>
    </p:spTree>
    <p:extLst>
      <p:ext uri="{BB962C8B-B14F-4D97-AF65-F5344CB8AC3E}">
        <p14:creationId xmlns:p14="http://schemas.microsoft.com/office/powerpoint/2010/main" val="275051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31</a:t>
            </a:fld>
            <a:endParaRPr lang="en-US"/>
          </a:p>
        </p:txBody>
      </p:sp>
    </p:spTree>
    <p:extLst>
      <p:ext uri="{BB962C8B-B14F-4D97-AF65-F5344CB8AC3E}">
        <p14:creationId xmlns:p14="http://schemas.microsoft.com/office/powerpoint/2010/main" val="2717996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C8D267-95AF-4CEE-BA22-A0B665D0A96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11551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34</a:t>
            </a:fld>
            <a:endParaRPr lang="en-US"/>
          </a:p>
        </p:txBody>
      </p:sp>
    </p:spTree>
    <p:extLst>
      <p:ext uri="{BB962C8B-B14F-4D97-AF65-F5344CB8AC3E}">
        <p14:creationId xmlns:p14="http://schemas.microsoft.com/office/powerpoint/2010/main" val="636053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TITAN 24 and ORION </a:t>
            </a:r>
            <a:r>
              <a:rPr lang="en-US" dirty="0">
                <a:solidFill>
                  <a:srgbClr val="FF0000"/>
                </a:solidFill>
              </a:rPr>
              <a:t>3D </a:t>
            </a:r>
            <a:r>
              <a:rPr lang="en-US" dirty="0"/>
              <a:t>are technologies that can effectively discover new ore zones and delineate extensions of existing ore zones in a variety of environments</a:t>
            </a:r>
            <a:br>
              <a:rPr lang="en-US" dirty="0"/>
            </a:br>
            <a:endParaRPr lang="en-US" dirty="0"/>
          </a:p>
          <a:p>
            <a:r>
              <a:rPr lang="en-US" dirty="0"/>
              <a:t>A TITAN </a:t>
            </a:r>
            <a:r>
              <a:rPr lang="en-US" dirty="0">
                <a:solidFill>
                  <a:srgbClr val="FF0000"/>
                </a:solidFill>
              </a:rPr>
              <a:t>24</a:t>
            </a:r>
            <a:r>
              <a:rPr lang="en-US" dirty="0"/>
              <a:t> and ORION </a:t>
            </a:r>
            <a:r>
              <a:rPr lang="en-US" dirty="0">
                <a:solidFill>
                  <a:srgbClr val="FF0000"/>
                </a:solidFill>
              </a:rPr>
              <a:t>3D</a:t>
            </a:r>
            <a:r>
              <a:rPr lang="en-US" dirty="0"/>
              <a:t> surveys can be conducted directly over and around the mine site</a:t>
            </a:r>
          </a:p>
          <a:p>
            <a:endParaRPr lang="en-US" dirty="0"/>
          </a:p>
          <a:p>
            <a:r>
              <a:rPr lang="en-US" dirty="0" err="1"/>
              <a:t>TiITAN</a:t>
            </a:r>
            <a:r>
              <a:rPr lang="en-US" dirty="0"/>
              <a:t> </a:t>
            </a:r>
            <a:r>
              <a:rPr lang="en-US" dirty="0">
                <a:solidFill>
                  <a:srgbClr val="FF0000"/>
                </a:solidFill>
              </a:rPr>
              <a:t>24</a:t>
            </a:r>
            <a:r>
              <a:rPr lang="en-US" dirty="0"/>
              <a:t> and ORION </a:t>
            </a:r>
            <a:r>
              <a:rPr lang="en-US" dirty="0">
                <a:solidFill>
                  <a:srgbClr val="FF0000"/>
                </a:solidFill>
              </a:rPr>
              <a:t>3D  </a:t>
            </a:r>
            <a:r>
              <a:rPr lang="en-US" dirty="0"/>
              <a:t>imaging first provides improved return on near mine exploration drilling by condemning ground faster, and providing enhanced REAL3D Targets</a:t>
            </a:r>
          </a:p>
          <a:p>
            <a:endParaRPr lang="en-CA" dirty="0"/>
          </a:p>
        </p:txBody>
      </p:sp>
      <p:sp>
        <p:nvSpPr>
          <p:cNvPr id="4" name="Slide Number Placeholder 3"/>
          <p:cNvSpPr>
            <a:spLocks noGrp="1"/>
          </p:cNvSpPr>
          <p:nvPr>
            <p:ph type="sldNum" sz="quarter" idx="10"/>
          </p:nvPr>
        </p:nvSpPr>
        <p:spPr/>
        <p:txBody>
          <a:bodyPr/>
          <a:lstStyle/>
          <a:p>
            <a:fld id="{55C8D267-95AF-4CEE-BA22-A0B665D0A962}" type="slidenum">
              <a:rPr lang="en-US" smtClean="0"/>
              <a:t>35</a:t>
            </a:fld>
            <a:endParaRPr lang="en-US"/>
          </a:p>
        </p:txBody>
      </p:sp>
    </p:spTree>
    <p:extLst>
      <p:ext uri="{BB962C8B-B14F-4D97-AF65-F5344CB8AC3E}">
        <p14:creationId xmlns:p14="http://schemas.microsoft.com/office/powerpoint/2010/main" val="3793810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5C8D267-95AF-4CEE-BA22-A0B665D0A962}" type="slidenum">
              <a:rPr lang="en-US" smtClean="0"/>
              <a:t>36</a:t>
            </a:fld>
            <a:endParaRPr lang="en-US"/>
          </a:p>
        </p:txBody>
      </p:sp>
    </p:spTree>
    <p:extLst>
      <p:ext uri="{BB962C8B-B14F-4D97-AF65-F5344CB8AC3E}">
        <p14:creationId xmlns:p14="http://schemas.microsoft.com/office/powerpoint/2010/main" val="276814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the most successful geophysics at mine sites has been borehole EM work over the years.  The shallow penetration of most traditional geophysics and the cultural noise that impacts those surveys has prevented geophysics , in the most part, from being a useful tool near the mines.</a:t>
            </a:r>
          </a:p>
        </p:txBody>
      </p:sp>
      <p:sp>
        <p:nvSpPr>
          <p:cNvPr id="4" name="Slide Number Placeholder 3"/>
          <p:cNvSpPr>
            <a:spLocks noGrp="1"/>
          </p:cNvSpPr>
          <p:nvPr>
            <p:ph type="sldNum" sz="quarter" idx="10"/>
          </p:nvPr>
        </p:nvSpPr>
        <p:spPr/>
        <p:txBody>
          <a:bodyPr/>
          <a:lstStyle/>
          <a:p>
            <a:fld id="{55C8D267-95AF-4CEE-BA22-A0B665D0A962}" type="slidenum">
              <a:rPr lang="en-US" smtClean="0"/>
              <a:t>3</a:t>
            </a:fld>
            <a:endParaRPr lang="en-US"/>
          </a:p>
        </p:txBody>
      </p:sp>
    </p:spTree>
    <p:extLst>
      <p:ext uri="{BB962C8B-B14F-4D97-AF65-F5344CB8AC3E}">
        <p14:creationId xmlns:p14="http://schemas.microsoft.com/office/powerpoint/2010/main" val="422359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are working anywhere, safety is a huge concern and should be regarded equally high. At mine sites there are more people watching and concerned so the highest of standards must be adhered to</a:t>
            </a:r>
          </a:p>
        </p:txBody>
      </p:sp>
      <p:sp>
        <p:nvSpPr>
          <p:cNvPr id="4" name="Slide Number Placeholder 3"/>
          <p:cNvSpPr>
            <a:spLocks noGrp="1"/>
          </p:cNvSpPr>
          <p:nvPr>
            <p:ph type="sldNum" sz="quarter" idx="10"/>
          </p:nvPr>
        </p:nvSpPr>
        <p:spPr/>
        <p:txBody>
          <a:bodyPr/>
          <a:lstStyle/>
          <a:p>
            <a:fld id="{55C8D267-95AF-4CEE-BA22-A0B665D0A962}" type="slidenum">
              <a:rPr lang="en-US" smtClean="0"/>
              <a:t>4</a:t>
            </a:fld>
            <a:endParaRPr lang="en-US"/>
          </a:p>
        </p:txBody>
      </p:sp>
    </p:spTree>
    <p:extLst>
      <p:ext uri="{BB962C8B-B14F-4D97-AF65-F5344CB8AC3E}">
        <p14:creationId xmlns:p14="http://schemas.microsoft.com/office/powerpoint/2010/main" val="203541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outerShdw blurRad="38100" dist="38100" dir="2700000" algn="tl">
                    <a:srgbClr val="000000">
                      <a:alpha val="43137"/>
                    </a:srgbClr>
                  </a:outerShdw>
                </a:effectLst>
              </a:rPr>
              <a:t>Cultural noise</a:t>
            </a:r>
          </a:p>
          <a:p>
            <a:pPr lvl="1"/>
            <a:r>
              <a:rPr lang="en-US" sz="1600" dirty="0"/>
              <a:t>Static metal</a:t>
            </a:r>
          </a:p>
          <a:p>
            <a:pPr lvl="1"/>
            <a:r>
              <a:rPr lang="en-US" sz="1600" dirty="0"/>
              <a:t>Buildings</a:t>
            </a:r>
          </a:p>
          <a:p>
            <a:pPr lvl="1"/>
            <a:r>
              <a:rPr lang="en-US" sz="1600" dirty="0"/>
              <a:t>Fences</a:t>
            </a:r>
          </a:p>
          <a:p>
            <a:r>
              <a:rPr lang="en-US" b="1" dirty="0">
                <a:effectLst>
                  <a:outerShdw blurRad="38100" dist="38100" dir="2700000" algn="tl">
                    <a:srgbClr val="000000">
                      <a:alpha val="43137"/>
                    </a:srgbClr>
                  </a:outerShdw>
                </a:effectLst>
              </a:rPr>
              <a:t>Scheduling </a:t>
            </a:r>
          </a:p>
          <a:p>
            <a:pPr lvl="1"/>
            <a:r>
              <a:rPr lang="en-US" sz="1600" dirty="0"/>
              <a:t>Haul roads</a:t>
            </a:r>
          </a:p>
          <a:p>
            <a:pPr lvl="1"/>
            <a:r>
              <a:rPr lang="en-US" sz="1600" dirty="0"/>
              <a:t>Active Mine working</a:t>
            </a:r>
          </a:p>
          <a:p>
            <a:pPr lvl="1"/>
            <a:r>
              <a:rPr lang="en-US" sz="1600" dirty="0"/>
              <a:t>Crew shifts</a:t>
            </a:r>
          </a:p>
          <a:p>
            <a:r>
              <a:rPr lang="en-US" b="1" dirty="0">
                <a:effectLst>
                  <a:outerShdw blurRad="38100" dist="38100" dir="2700000" algn="tl">
                    <a:srgbClr val="000000">
                      <a:alpha val="43137"/>
                    </a:srgbClr>
                  </a:outerShdw>
                </a:effectLst>
              </a:rPr>
              <a:t>Electrical noise</a:t>
            </a:r>
          </a:p>
          <a:p>
            <a:pPr lvl="1"/>
            <a:r>
              <a:rPr lang="en-US" sz="1600" dirty="0"/>
              <a:t>Power lines</a:t>
            </a:r>
          </a:p>
          <a:p>
            <a:pPr lvl="1"/>
            <a:r>
              <a:rPr lang="en-US" sz="1600" dirty="0"/>
              <a:t>Transformers</a:t>
            </a:r>
          </a:p>
          <a:p>
            <a:pPr lvl="1"/>
            <a:r>
              <a:rPr lang="en-US" sz="1600" dirty="0"/>
              <a:t>Shaft</a:t>
            </a:r>
          </a:p>
          <a:p>
            <a:endParaRPr lang="en-CA" dirty="0"/>
          </a:p>
        </p:txBody>
      </p:sp>
      <p:sp>
        <p:nvSpPr>
          <p:cNvPr id="4" name="Slide Number Placeholder 3"/>
          <p:cNvSpPr>
            <a:spLocks noGrp="1"/>
          </p:cNvSpPr>
          <p:nvPr>
            <p:ph type="sldNum" sz="quarter" idx="10"/>
          </p:nvPr>
        </p:nvSpPr>
        <p:spPr/>
        <p:txBody>
          <a:bodyPr/>
          <a:lstStyle/>
          <a:p>
            <a:fld id="{55C8D267-95AF-4CEE-BA22-A0B665D0A962}" type="slidenum">
              <a:rPr lang="en-US" smtClean="0"/>
              <a:t>5</a:t>
            </a:fld>
            <a:endParaRPr lang="en-US"/>
          </a:p>
        </p:txBody>
      </p:sp>
    </p:spTree>
    <p:extLst>
      <p:ext uri="{BB962C8B-B14F-4D97-AF65-F5344CB8AC3E}">
        <p14:creationId xmlns:p14="http://schemas.microsoft.com/office/powerpoint/2010/main" val="376949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5C8D267-95AF-4CEE-BA22-A0B665D0A962}" type="slidenum">
              <a:rPr lang="en-US" smtClean="0"/>
              <a:t>6</a:t>
            </a:fld>
            <a:endParaRPr lang="en-US"/>
          </a:p>
        </p:txBody>
      </p:sp>
      <p:sp>
        <p:nvSpPr>
          <p:cNvPr id="5" name="Content Placeholder 1"/>
          <p:cNvSpPr>
            <a:spLocks noGrp="1"/>
          </p:cNvSpPr>
          <p:nvPr>
            <p:ph type="body" idx="1"/>
          </p:nvPr>
        </p:nvSpPr>
        <p:spPr/>
        <p:txBody>
          <a:bodyPr/>
          <a:lstStyle/>
          <a:p>
            <a:r>
              <a:rPr lang="en-US" sz="2400" dirty="0"/>
              <a:t>Highly prospective</a:t>
            </a:r>
            <a:br>
              <a:rPr lang="en-US" sz="2400" dirty="0"/>
            </a:br>
            <a:endParaRPr lang="en-US" sz="2400" dirty="0"/>
          </a:p>
          <a:p>
            <a:r>
              <a:rPr lang="en-US" sz="2400" dirty="0"/>
              <a:t>Economically important – Typically &gt;40% of global exploration budgets</a:t>
            </a:r>
            <a:br>
              <a:rPr lang="en-US" sz="2400" dirty="0"/>
            </a:br>
            <a:endParaRPr lang="en-US" sz="2400" dirty="0"/>
          </a:p>
          <a:p>
            <a:r>
              <a:rPr lang="en-US" sz="2400" dirty="0"/>
              <a:t>Opportunity to provide better return on drilling by surveying first with deep surveys</a:t>
            </a:r>
          </a:p>
          <a:p>
            <a:endParaRPr lang="en-US" sz="2400" dirty="0"/>
          </a:p>
        </p:txBody>
      </p:sp>
    </p:spTree>
    <p:extLst>
      <p:ext uri="{BB962C8B-B14F-4D97-AF65-F5344CB8AC3E}">
        <p14:creationId xmlns:p14="http://schemas.microsoft.com/office/powerpoint/2010/main" val="274457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Quantec has been built on carrying out </a:t>
            </a:r>
            <a:r>
              <a:rPr lang="en-CA" dirty="0" err="1"/>
              <a:t>anytype</a:t>
            </a:r>
            <a:r>
              <a:rPr lang="en-CA" dirty="0"/>
              <a:t> of geophysical survey anywhere.</a:t>
            </a:r>
          </a:p>
          <a:p>
            <a:r>
              <a:rPr lang="en-CA" dirty="0"/>
              <a:t>Our old slogan used to be Anywhere, </a:t>
            </a:r>
            <a:r>
              <a:rPr lang="en-CA" dirty="0" err="1"/>
              <a:t>anyweather</a:t>
            </a:r>
            <a:r>
              <a:rPr lang="en-CA" dirty="0"/>
              <a:t>!</a:t>
            </a:r>
          </a:p>
          <a:p>
            <a:r>
              <a:rPr lang="en-CA" dirty="0"/>
              <a:t>Since 2000 we have focused on providing sophisticated imaging services.</a:t>
            </a:r>
          </a:p>
        </p:txBody>
      </p:sp>
      <p:sp>
        <p:nvSpPr>
          <p:cNvPr id="4" name="Slide Number Placeholder 3"/>
          <p:cNvSpPr>
            <a:spLocks noGrp="1"/>
          </p:cNvSpPr>
          <p:nvPr>
            <p:ph type="sldNum" sz="quarter" idx="10"/>
          </p:nvPr>
        </p:nvSpPr>
        <p:spPr/>
        <p:txBody>
          <a:bodyPr/>
          <a:lstStyle/>
          <a:p>
            <a:fld id="{55C8D267-95AF-4CEE-BA22-A0B665D0A962}" type="slidenum">
              <a:rPr lang="en-US" smtClean="0"/>
              <a:t>7</a:t>
            </a:fld>
            <a:endParaRPr lang="en-US"/>
          </a:p>
        </p:txBody>
      </p:sp>
    </p:spTree>
    <p:extLst>
      <p:ext uri="{BB962C8B-B14F-4D97-AF65-F5344CB8AC3E}">
        <p14:creationId xmlns:p14="http://schemas.microsoft.com/office/powerpoint/2010/main" val="196786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Titan is based on distributed computers/ receivers along long lines, to capture subtle responses from the earth and provide surface to depth information.</a:t>
            </a:r>
          </a:p>
          <a:p>
            <a:endParaRPr lang="en-CA" dirty="0"/>
          </a:p>
          <a:p>
            <a:r>
              <a:rPr lang="en-CA" dirty="0"/>
              <a:t>Note the example of traditional IP reaching roughly only 50 metres.</a:t>
            </a:r>
          </a:p>
        </p:txBody>
      </p:sp>
      <p:sp>
        <p:nvSpPr>
          <p:cNvPr id="4" name="Slide Number Placeholder 3"/>
          <p:cNvSpPr>
            <a:spLocks noGrp="1"/>
          </p:cNvSpPr>
          <p:nvPr>
            <p:ph type="sldNum" sz="quarter" idx="10"/>
          </p:nvPr>
        </p:nvSpPr>
        <p:spPr/>
        <p:txBody>
          <a:bodyPr/>
          <a:lstStyle/>
          <a:p>
            <a:fld id="{55C8D267-95AF-4CEE-BA22-A0B665D0A962}" type="slidenum">
              <a:rPr lang="en-US" smtClean="0"/>
              <a:t>8</a:t>
            </a:fld>
            <a:endParaRPr lang="en-US"/>
          </a:p>
        </p:txBody>
      </p:sp>
    </p:spTree>
    <p:extLst>
      <p:ext uri="{BB962C8B-B14F-4D97-AF65-F5344CB8AC3E}">
        <p14:creationId xmlns:p14="http://schemas.microsoft.com/office/powerpoint/2010/main" val="58643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Brief description</a:t>
            </a:r>
          </a:p>
          <a:p>
            <a:endParaRPr lang="en-US" b="1" dirty="0"/>
          </a:p>
          <a:p>
            <a:endParaRPr lang="en-US" b="1" dirty="0"/>
          </a:p>
          <a:p>
            <a:endParaRPr lang="en-US" b="1" dirty="0">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Newmont built their own NEWDAS system</a:t>
            </a:r>
          </a:p>
          <a:p>
            <a:endParaRPr lang="en-US" dirty="0"/>
          </a:p>
        </p:txBody>
      </p:sp>
      <p:sp>
        <p:nvSpPr>
          <p:cNvPr id="4" name="Slide Number Placeholder 3"/>
          <p:cNvSpPr>
            <a:spLocks noGrp="1"/>
          </p:cNvSpPr>
          <p:nvPr>
            <p:ph type="sldNum" sz="quarter" idx="10"/>
          </p:nvPr>
        </p:nvSpPr>
        <p:spPr/>
        <p:txBody>
          <a:bodyPr/>
          <a:lstStyle/>
          <a:p>
            <a:fld id="{152B1363-6448-48A8-9F0C-A3FB910D1814}" type="slidenum">
              <a:rPr lang="en-CA" smtClean="0"/>
              <a:pPr/>
              <a:t>9</a:t>
            </a:fld>
            <a:endParaRPr lang="en-CA" dirty="0"/>
          </a:p>
        </p:txBody>
      </p:sp>
    </p:spTree>
    <p:extLst>
      <p:ext uri="{BB962C8B-B14F-4D97-AF65-F5344CB8AC3E}">
        <p14:creationId xmlns:p14="http://schemas.microsoft.com/office/powerpoint/2010/main" val="3354607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36483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5556"/>
          <a:stretch/>
        </p:blipFill>
        <p:spPr>
          <a:xfrm>
            <a:off x="-14514" y="-1"/>
            <a:ext cx="9144000" cy="6476999"/>
          </a:xfrm>
          <a:prstGeom prst="rect">
            <a:avLst/>
          </a:prstGeom>
        </p:spPr>
      </p:pic>
      <p:sp>
        <p:nvSpPr>
          <p:cNvPr id="3" name="Content Placeholder 2"/>
          <p:cNvSpPr>
            <a:spLocks noGrp="1"/>
          </p:cNvSpPr>
          <p:nvPr>
            <p:ph idx="1"/>
          </p:nvPr>
        </p:nvSpPr>
        <p:spPr>
          <a:xfrm>
            <a:off x="609600" y="1295400"/>
            <a:ext cx="7620000" cy="4572000"/>
          </a:xfrm>
          <a:prstGeom prst="rect">
            <a:avLst/>
          </a:prstGeom>
        </p:spPr>
        <p:txBody>
          <a:bodyPr/>
          <a:lstStyle>
            <a:lvl1pPr marL="342900" indent="-342900">
              <a:buClr>
                <a:srgbClr val="E24301"/>
              </a:buClr>
              <a:buSzPct val="80000"/>
              <a:buFont typeface="Wingdings" panose="05000000000000000000" pitchFamily="2" charset="2"/>
              <a:buChar char="q"/>
              <a:defRPr sz="2000">
                <a:latin typeface="Century Gothic" pitchFamily="34" charset="0"/>
              </a:defRPr>
            </a:lvl1pPr>
            <a:lvl2pPr marL="742950" indent="-285750">
              <a:buClr>
                <a:srgbClr val="E24301"/>
              </a:buClr>
              <a:buSzPct val="80000"/>
              <a:buFont typeface="Wingdings" panose="05000000000000000000" pitchFamily="2" charset="2"/>
              <a:buChar char="q"/>
              <a:defRPr sz="1800">
                <a:latin typeface="Century Gothic" pitchFamily="34" charset="0"/>
              </a:defRPr>
            </a:lvl2pPr>
            <a:lvl3pPr marL="1143000" indent="-228600">
              <a:buClr>
                <a:srgbClr val="E24301"/>
              </a:buClr>
              <a:buSzPct val="80000"/>
              <a:buFont typeface="Wingdings" panose="05000000000000000000" pitchFamily="2" charset="2"/>
              <a:buChar char="q"/>
              <a:defRPr sz="1600">
                <a:latin typeface="Century Gothic" pitchFamily="34" charset="0"/>
              </a:defRPr>
            </a:lvl3pPr>
            <a:lvl4pPr marL="1600200" indent="-228600">
              <a:buClr>
                <a:srgbClr val="E24301"/>
              </a:buClr>
              <a:buSzPct val="80000"/>
              <a:buFont typeface="Wingdings" panose="05000000000000000000" pitchFamily="2" charset="2"/>
              <a:buChar char="q"/>
              <a:defRPr sz="1400">
                <a:latin typeface="Century Gothic" pitchFamily="34" charset="0"/>
              </a:defRPr>
            </a:lvl4pPr>
            <a:lvl5pPr marL="2057400" indent="-228600">
              <a:buClr>
                <a:srgbClr val="E24301"/>
              </a:buClr>
              <a:buSzPct val="80000"/>
              <a:buFont typeface="Wingdings" panose="05000000000000000000" pitchFamily="2" charset="2"/>
              <a:buChar char="q"/>
              <a:defRPr sz="1200">
                <a:latin typeface="Century Gothic"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14514" y="6019800"/>
            <a:ext cx="9173028" cy="838200"/>
            <a:chOff x="-14514" y="6019800"/>
            <a:chExt cx="9158514" cy="838200"/>
          </a:xfrm>
        </p:grpSpPr>
        <p:sp>
          <p:nvSpPr>
            <p:cNvPr id="2" name="Rectangle 1"/>
            <p:cNvSpPr/>
            <p:nvPr userDrawn="1"/>
          </p:nvSpPr>
          <p:spPr>
            <a:xfrm>
              <a:off x="228600" y="6019800"/>
              <a:ext cx="8915400" cy="838200"/>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userDrawn="1"/>
          </p:nvSpPr>
          <p:spPr>
            <a:xfrm>
              <a:off x="-14514" y="6019800"/>
              <a:ext cx="243114" cy="83820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931727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Quantect_PPT_blank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09600" y="1295400"/>
            <a:ext cx="7620000" cy="4572000"/>
          </a:xfrm>
          <a:prstGeom prst="rect">
            <a:avLst/>
          </a:prstGeom>
        </p:spPr>
        <p:txBody>
          <a:bodyPr/>
          <a:lstStyle>
            <a:lvl1pPr marL="342900" indent="-342900">
              <a:buClr>
                <a:srgbClr val="CC3300"/>
              </a:buClr>
              <a:buSzPct val="80000"/>
              <a:buFont typeface="Wingdings" panose="05000000000000000000" pitchFamily="2" charset="2"/>
              <a:buChar char="q"/>
              <a:defRPr sz="2000">
                <a:latin typeface="Century Gothic" pitchFamily="34" charset="0"/>
              </a:defRPr>
            </a:lvl1pPr>
            <a:lvl2pPr marL="742950" indent="-285750">
              <a:buClr>
                <a:srgbClr val="CC3300"/>
              </a:buClr>
              <a:buSzPct val="80000"/>
              <a:buFont typeface="Wingdings" panose="05000000000000000000" pitchFamily="2" charset="2"/>
              <a:buChar char="q"/>
              <a:defRPr sz="1800">
                <a:latin typeface="Century Gothic" pitchFamily="34" charset="0"/>
              </a:defRPr>
            </a:lvl2pPr>
            <a:lvl3pPr marL="1200150" indent="-285750">
              <a:buClr>
                <a:srgbClr val="CC3300"/>
              </a:buClr>
              <a:buSzPct val="80000"/>
              <a:buFont typeface="Wingdings" panose="05000000000000000000" pitchFamily="2" charset="2"/>
              <a:buChar char="q"/>
              <a:defRPr sz="1600">
                <a:latin typeface="Century Gothic" pitchFamily="34" charset="0"/>
              </a:defRPr>
            </a:lvl3pPr>
            <a:lvl4pPr marL="1657350" indent="-285750">
              <a:buClr>
                <a:srgbClr val="CC3300"/>
              </a:buClr>
              <a:buSzPct val="80000"/>
              <a:buFont typeface="Wingdings" panose="05000000000000000000" pitchFamily="2" charset="2"/>
              <a:buChar char="q"/>
              <a:defRPr sz="1400">
                <a:latin typeface="Century Gothic" pitchFamily="34" charset="0"/>
              </a:defRPr>
            </a:lvl4pPr>
            <a:lvl5pPr marL="2000250" indent="-171450">
              <a:buClr>
                <a:srgbClr val="CC3300"/>
              </a:buClr>
              <a:buSzPct val="80000"/>
              <a:buFont typeface="Wingdings" panose="05000000000000000000" pitchFamily="2" charset="2"/>
              <a:buChar char="q"/>
              <a:defRPr sz="1200">
                <a:latin typeface="Century Gothic"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14514" y="0"/>
            <a:ext cx="9158514" cy="838200"/>
            <a:chOff x="-14514" y="6019800"/>
            <a:chExt cx="9158514" cy="838200"/>
          </a:xfrm>
        </p:grpSpPr>
        <p:sp>
          <p:nvSpPr>
            <p:cNvPr id="11" name="Rectangle 10"/>
            <p:cNvSpPr/>
            <p:nvPr userDrawn="1"/>
          </p:nvSpPr>
          <p:spPr>
            <a:xfrm>
              <a:off x="228600" y="6019800"/>
              <a:ext cx="8915400" cy="838200"/>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p:cNvSpPr/>
            <p:nvPr userDrawn="1"/>
          </p:nvSpPr>
          <p:spPr>
            <a:xfrm>
              <a:off x="-14514" y="6019800"/>
              <a:ext cx="243114" cy="83820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8" name="Title 1"/>
          <p:cNvSpPr>
            <a:spLocks noGrp="1"/>
          </p:cNvSpPr>
          <p:nvPr>
            <p:ph type="title"/>
          </p:nvPr>
        </p:nvSpPr>
        <p:spPr>
          <a:xfrm>
            <a:off x="228600" y="0"/>
            <a:ext cx="8534403" cy="838200"/>
          </a:xfrm>
        </p:spPr>
        <p:txBody>
          <a:bodyPr>
            <a:normAutofit/>
          </a:bodyPr>
          <a:lstStyle>
            <a:lvl1pPr algn="l">
              <a:defRPr sz="3600">
                <a:effectLst>
                  <a:outerShdw blurRad="50800" dist="38100" dir="2700000" algn="tl" rotWithShape="0">
                    <a:prstClr val="black">
                      <a:alpha val="40000"/>
                    </a:prstClr>
                  </a:outerShdw>
                  <a:reflection blurRad="12700" stA="25000" endPos="32000" dir="5400000" sy="-100000" algn="bl" rotWithShape="0"/>
                </a:effectLst>
                <a:latin typeface="Century Gothic" pitchFamily="34" charset="0"/>
              </a:defRPr>
            </a:lvl1pPr>
          </a:lstStyle>
          <a:p>
            <a:r>
              <a:rPr lang="en-US" dirty="0"/>
              <a:t>Click to edit Master title style</a:t>
            </a:r>
          </a:p>
        </p:txBody>
      </p:sp>
    </p:spTree>
    <p:extLst>
      <p:ext uri="{BB962C8B-B14F-4D97-AF65-F5344CB8AC3E}">
        <p14:creationId xmlns:p14="http://schemas.microsoft.com/office/powerpoint/2010/main" val="4028421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Quantect_PPT_blank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9" name="Group 8"/>
          <p:cNvGrpSpPr/>
          <p:nvPr userDrawn="1"/>
        </p:nvGrpSpPr>
        <p:grpSpPr>
          <a:xfrm>
            <a:off x="-14514" y="0"/>
            <a:ext cx="9158514" cy="838200"/>
            <a:chOff x="-14514" y="6019800"/>
            <a:chExt cx="9158514" cy="838200"/>
          </a:xfrm>
        </p:grpSpPr>
        <p:sp>
          <p:nvSpPr>
            <p:cNvPr id="11" name="Rectangle 10"/>
            <p:cNvSpPr/>
            <p:nvPr userDrawn="1"/>
          </p:nvSpPr>
          <p:spPr>
            <a:xfrm>
              <a:off x="228600" y="6019800"/>
              <a:ext cx="8915400" cy="838200"/>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p:cNvSpPr/>
            <p:nvPr userDrawn="1"/>
          </p:nvSpPr>
          <p:spPr>
            <a:xfrm>
              <a:off x="-14514" y="6019800"/>
              <a:ext cx="243114" cy="83820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8" name="Title 1"/>
          <p:cNvSpPr>
            <a:spLocks noGrp="1"/>
          </p:cNvSpPr>
          <p:nvPr>
            <p:ph type="title"/>
          </p:nvPr>
        </p:nvSpPr>
        <p:spPr>
          <a:xfrm>
            <a:off x="228600" y="0"/>
            <a:ext cx="8534403" cy="838200"/>
          </a:xfrm>
        </p:spPr>
        <p:txBody>
          <a:bodyPr>
            <a:normAutofit/>
          </a:bodyPr>
          <a:lstStyle>
            <a:lvl1pPr algn="l">
              <a:defRPr sz="3600">
                <a:effectLst>
                  <a:outerShdw blurRad="50800" dist="38100" dir="2700000" algn="tl" rotWithShape="0">
                    <a:prstClr val="black">
                      <a:alpha val="40000"/>
                    </a:prstClr>
                  </a:outerShdw>
                  <a:reflection blurRad="12700" stA="25000" endPos="32000" dir="5400000" sy="-100000" algn="bl" rotWithShape="0"/>
                </a:effectLst>
                <a:latin typeface="Century Gothic" pitchFamily="34" charset="0"/>
              </a:defRPr>
            </a:lvl1pPr>
          </a:lstStyle>
          <a:p>
            <a:r>
              <a:rPr lang="en-US" dirty="0"/>
              <a:t>Click to edit Master title style</a:t>
            </a:r>
          </a:p>
        </p:txBody>
      </p:sp>
      <p:pic>
        <p:nvPicPr>
          <p:cNvPr id="2" name="Picture 1"/>
          <p:cNvPicPr>
            <a:picLocks noChangeAspect="1"/>
          </p:cNvPicPr>
          <p:nvPr userDrawn="1"/>
        </p:nvPicPr>
        <p:blipFill>
          <a:blip r:embed="rId3"/>
          <a:stretch>
            <a:fillRect/>
          </a:stretch>
        </p:blipFill>
        <p:spPr>
          <a:xfrm>
            <a:off x="8229600" y="6096000"/>
            <a:ext cx="632463" cy="578371"/>
          </a:xfrm>
          <a:prstGeom prst="rect">
            <a:avLst/>
          </a:prstGeom>
        </p:spPr>
      </p:pic>
    </p:spTree>
    <p:extLst>
      <p:ext uri="{BB962C8B-B14F-4D97-AF65-F5344CB8AC3E}">
        <p14:creationId xmlns:p14="http://schemas.microsoft.com/office/powerpoint/2010/main" val="127742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descr="Quantect_PPT_blank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9565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roup 6"/>
          <p:cNvGrpSpPr/>
          <p:nvPr userDrawn="1"/>
        </p:nvGrpSpPr>
        <p:grpSpPr>
          <a:xfrm>
            <a:off x="0" y="2971800"/>
            <a:ext cx="9173028" cy="838200"/>
            <a:chOff x="-14514" y="6019800"/>
            <a:chExt cx="9158514" cy="838200"/>
          </a:xfrm>
        </p:grpSpPr>
        <p:sp>
          <p:nvSpPr>
            <p:cNvPr id="2" name="Rectangle 1"/>
            <p:cNvSpPr/>
            <p:nvPr userDrawn="1"/>
          </p:nvSpPr>
          <p:spPr>
            <a:xfrm>
              <a:off x="228600" y="6019800"/>
              <a:ext cx="8915400" cy="838200"/>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userDrawn="1"/>
          </p:nvSpPr>
          <p:spPr>
            <a:xfrm>
              <a:off x="-14514" y="6019800"/>
              <a:ext cx="243114" cy="83820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9" name="Title 1"/>
          <p:cNvSpPr>
            <a:spLocks noGrp="1"/>
          </p:cNvSpPr>
          <p:nvPr>
            <p:ph type="title"/>
          </p:nvPr>
        </p:nvSpPr>
        <p:spPr>
          <a:xfrm>
            <a:off x="243499" y="2971800"/>
            <a:ext cx="8534403" cy="838200"/>
          </a:xfrm>
        </p:spPr>
        <p:txBody>
          <a:bodyPr>
            <a:normAutofit/>
          </a:bodyPr>
          <a:lstStyle>
            <a:lvl1pPr algn="l">
              <a:defRPr sz="3600">
                <a:effectLst>
                  <a:outerShdw blurRad="50800" dist="38100" dir="2700000" algn="tl" rotWithShape="0">
                    <a:prstClr val="black">
                      <a:alpha val="40000"/>
                    </a:prstClr>
                  </a:outerShdw>
                  <a:reflection blurRad="12700" stA="25000" endPos="32000" dir="5400000" sy="-100000" algn="bl" rotWithShape="0"/>
                </a:effectLst>
                <a:latin typeface="Century Gothic" pitchFamily="34" charset="0"/>
              </a:defRPr>
            </a:lvl1pPr>
          </a:lstStyle>
          <a:p>
            <a:r>
              <a:rPr lang="en-US" dirty="0"/>
              <a:t>Click to edit Master title style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2602" r="23091" b="42686"/>
          <a:stretch/>
        </p:blipFill>
        <p:spPr>
          <a:xfrm>
            <a:off x="8077200" y="5867400"/>
            <a:ext cx="924064" cy="848032"/>
          </a:xfrm>
          <a:prstGeom prst="rect">
            <a:avLst/>
          </a:prstGeom>
        </p:spPr>
      </p:pic>
    </p:spTree>
    <p:extLst>
      <p:ext uri="{BB962C8B-B14F-4D97-AF65-F5344CB8AC3E}">
        <p14:creationId xmlns:p14="http://schemas.microsoft.com/office/powerpoint/2010/main" val="3147016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A56F62E-49FD-4B18-8942-111D4E5C9A71}" type="slidenum">
              <a:rPr lang="en-US" altLang="en-US"/>
              <a:pPr/>
              <a:t>‹#›</a:t>
            </a:fld>
            <a:endParaRPr lang="en-US" altLang="en-US"/>
          </a:p>
        </p:txBody>
      </p:sp>
    </p:spTree>
    <p:extLst>
      <p:ext uri="{BB962C8B-B14F-4D97-AF65-F5344CB8AC3E}">
        <p14:creationId xmlns:p14="http://schemas.microsoft.com/office/powerpoint/2010/main" val="393025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3904" y="-65443"/>
            <a:ext cx="7886696" cy="105604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347756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spcBef>
          <a:spcPct val="0"/>
        </a:spcBef>
        <a:buNone/>
        <a:defRPr sz="36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Century Gothic" pitchFamily="34" charset="0"/>
          <a:ea typeface="+mj-ea"/>
          <a:cs typeface="+mj-cs"/>
        </a:defRPr>
      </a:lvl1pPr>
    </p:titleStyle>
    <p:bodyStyle>
      <a:lvl1pPr marL="342900" indent="-342900" algn="l" defTabSz="914400" rtl="0" eaLnBrk="1" latinLnBrk="0" hangingPunct="1">
        <a:spcBef>
          <a:spcPct val="20000"/>
        </a:spcBef>
        <a:buClr>
          <a:schemeClr val="accent1"/>
        </a:buClr>
        <a:buSzPct val="80000"/>
        <a:buFont typeface="Courier New" pitchFamily="49" charset="0"/>
        <a:buChar char="o"/>
        <a:defRPr sz="20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Clr>
          <a:schemeClr val="accent1"/>
        </a:buClr>
        <a:buSzPct val="80000"/>
        <a:buFont typeface="Courier New" pitchFamily="49" charset="0"/>
        <a:buChar char="o"/>
        <a:defRPr sz="1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chemeClr val="accent1"/>
        </a:buClr>
        <a:buSzPct val="80000"/>
        <a:buFont typeface="Courier New" pitchFamily="49" charset="0"/>
        <a:buChar char="o"/>
        <a:defRPr sz="16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chemeClr val="accent1"/>
        </a:buClr>
        <a:buSzPct val="80000"/>
        <a:buFont typeface="Courier New" pitchFamily="49" charset="0"/>
        <a:buChar char="o"/>
        <a:defRPr sz="1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chemeClr val="accent1"/>
        </a:buClr>
        <a:buSzPct val="80000"/>
        <a:buFont typeface="Courier New" pitchFamily="49" charset="0"/>
        <a:buChar char="o"/>
        <a:defRPr sz="12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wmf"/><Relationship Id="rId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oleObject" Target="../embeddings/oleObject1.bin"/><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51.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78.png"/><Relationship Id="rId4" Type="http://schemas.openxmlformats.org/officeDocument/2006/relationships/image" Target="../media/image75.jpe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hyperlink" Target="http://www.quantecgeoscience.co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2286000" y="4800600"/>
            <a:ext cx="4191000" cy="862998"/>
          </a:xfrm>
          <a:prstGeom prst="rect">
            <a:avLst/>
          </a:prstGeom>
        </p:spPr>
        <p:txBody>
          <a:bodyPr>
            <a:normAutofit fontScale="77500" lnSpcReduction="20000"/>
          </a:bodyPr>
          <a:lstStyle>
            <a:lvl1pPr marL="68580" indent="0" algn="l" defTabSz="914400" rtl="0" eaLnBrk="1" latinLnBrk="0" hangingPunct="1">
              <a:spcBef>
                <a:spcPct val="20000"/>
              </a:spcBef>
              <a:buClr>
                <a:schemeClr val="accent1"/>
              </a:buClr>
              <a:buSzPct val="80000"/>
              <a:buFont typeface="Courier New" pitchFamily="49" charset="0"/>
              <a:buNone/>
              <a:defRPr sz="2000" kern="1200" baseline="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Clr>
                <a:schemeClr val="accent1"/>
              </a:buClr>
              <a:buSzPct val="80000"/>
              <a:buFont typeface="Courier New" pitchFamily="49" charset="0"/>
              <a:buChar char="o"/>
              <a:defRPr sz="1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chemeClr val="accent1"/>
              </a:buClr>
              <a:buSzPct val="80000"/>
              <a:buFont typeface="Courier New" pitchFamily="49" charset="0"/>
              <a:buChar char="o"/>
              <a:defRPr sz="16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chemeClr val="accent1"/>
              </a:buClr>
              <a:buSzPct val="80000"/>
              <a:buFont typeface="Courier New" pitchFamily="49" charset="0"/>
              <a:buChar char="o"/>
              <a:defRPr sz="1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chemeClr val="accent1"/>
              </a:buClr>
              <a:buSzPct val="80000"/>
              <a:buFont typeface="Courier New" pitchFamily="49" charset="0"/>
              <a:buChar char="o"/>
              <a:defRPr sz="12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300" b="1" dirty="0">
                <a:solidFill>
                  <a:schemeClr val="bg1"/>
                </a:solidFill>
              </a:rPr>
              <a:t>World Leaders </a:t>
            </a:r>
            <a:r>
              <a:rPr lang="en-US" sz="2300" dirty="0">
                <a:solidFill>
                  <a:schemeClr val="bg1"/>
                </a:solidFill>
              </a:rPr>
              <a:t>in Ground Geophysics</a:t>
            </a:r>
          </a:p>
          <a:p>
            <a:pPr algn="ctr"/>
            <a:r>
              <a:rPr lang="en-US" sz="4400" b="1" dirty="0">
                <a:solidFill>
                  <a:schemeClr val="bg1"/>
                </a:solidFill>
              </a:rPr>
              <a:t>Since 1986</a:t>
            </a:r>
            <a:endParaRPr lang="uk-UA" sz="4400" b="1" dirty="0">
              <a:solidFill>
                <a:schemeClr val="bg1"/>
              </a:solidFill>
            </a:endParaRPr>
          </a:p>
        </p:txBody>
      </p:sp>
      <p:sp>
        <p:nvSpPr>
          <p:cNvPr id="3" name="Подзаголовок 2"/>
          <p:cNvSpPr txBox="1">
            <a:spLocks/>
          </p:cNvSpPr>
          <p:nvPr/>
        </p:nvSpPr>
        <p:spPr>
          <a:xfrm>
            <a:off x="304800" y="1066800"/>
            <a:ext cx="8496300" cy="2362200"/>
          </a:xfrm>
          <a:prstGeom prst="rect">
            <a:avLst/>
          </a:prstGeom>
        </p:spPr>
        <p:txBody>
          <a:bodyPr>
            <a:normAutofit fontScale="55000" lnSpcReduction="20000"/>
          </a:bodyPr>
          <a:lstStyle>
            <a:lvl1pPr marL="68580" indent="0" algn="l" defTabSz="914400" rtl="0" eaLnBrk="1" latinLnBrk="0" hangingPunct="1">
              <a:spcBef>
                <a:spcPct val="20000"/>
              </a:spcBef>
              <a:buClr>
                <a:schemeClr val="accent1"/>
              </a:buClr>
              <a:buSzPct val="80000"/>
              <a:buFont typeface="Courier New" pitchFamily="49" charset="0"/>
              <a:buNone/>
              <a:defRPr sz="2000" kern="1200" baseline="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Clr>
                <a:schemeClr val="accent1"/>
              </a:buClr>
              <a:buSzPct val="80000"/>
              <a:buFont typeface="Courier New" pitchFamily="49" charset="0"/>
              <a:buChar char="o"/>
              <a:defRPr sz="1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chemeClr val="accent1"/>
              </a:buClr>
              <a:buSzPct val="80000"/>
              <a:buFont typeface="Courier New" pitchFamily="49" charset="0"/>
              <a:buChar char="o"/>
              <a:defRPr sz="16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chemeClr val="accent1"/>
              </a:buClr>
              <a:buSzPct val="80000"/>
              <a:buFont typeface="Courier New" pitchFamily="49" charset="0"/>
              <a:buChar char="o"/>
              <a:defRPr sz="1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chemeClr val="accent1"/>
              </a:buClr>
              <a:buSzPct val="80000"/>
              <a:buFont typeface="Courier New" pitchFamily="49" charset="0"/>
              <a:buChar char="o"/>
              <a:defRPr sz="12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800" b="1" dirty="0">
                <a:solidFill>
                  <a:schemeClr val="tx1"/>
                </a:solidFill>
              </a:rPr>
              <a:t>Geophysics at mine sites: </a:t>
            </a:r>
          </a:p>
          <a:p>
            <a:pPr algn="ctr"/>
            <a:r>
              <a:rPr lang="en-US" sz="3800" b="1" dirty="0">
                <a:solidFill>
                  <a:schemeClr val="tx1"/>
                </a:solidFill>
              </a:rPr>
              <a:t>Mapping near mine geology with advanced geophysical technology.</a:t>
            </a:r>
          </a:p>
          <a:p>
            <a:pPr algn="ctr"/>
            <a:r>
              <a:rPr lang="en-US" sz="3800" b="1" dirty="0">
                <a:solidFill>
                  <a:schemeClr val="tx1"/>
                </a:solidFill>
              </a:rPr>
              <a:t>Applications for delineation</a:t>
            </a:r>
            <a:r>
              <a:rPr lang="en-US" sz="3800" b="1">
                <a:solidFill>
                  <a:schemeClr val="tx1"/>
                </a:solidFill>
              </a:rPr>
              <a:t>, mine </a:t>
            </a:r>
            <a:r>
              <a:rPr lang="en-US" sz="3800" b="1" dirty="0">
                <a:solidFill>
                  <a:schemeClr val="tx1"/>
                </a:solidFill>
              </a:rPr>
              <a:t>planning </a:t>
            </a:r>
            <a:r>
              <a:rPr lang="en-US" sz="3800" b="1">
                <a:solidFill>
                  <a:schemeClr val="tx1"/>
                </a:solidFill>
              </a:rPr>
              <a:t>and exploration.</a:t>
            </a:r>
            <a:endParaRPr lang="en-US" sz="3800" b="1" dirty="0">
              <a:solidFill>
                <a:schemeClr val="tx1"/>
              </a:solidFill>
            </a:endParaRPr>
          </a:p>
          <a:p>
            <a:pPr algn="ctr"/>
            <a:r>
              <a:rPr lang="en-US" sz="3800" b="1" dirty="0">
                <a:solidFill>
                  <a:schemeClr val="tx1"/>
                </a:solidFill>
              </a:rPr>
              <a:t>Presented by Rob Gordon MBA P. Eng.</a:t>
            </a:r>
          </a:p>
          <a:p>
            <a:pPr algn="ctr"/>
            <a:endParaRPr lang="en-US" sz="3800" dirty="0">
              <a:solidFill>
                <a:schemeClr val="tx1"/>
              </a:solidFill>
            </a:endParaRPr>
          </a:p>
          <a:p>
            <a:pPr algn="ctr"/>
            <a:r>
              <a:rPr lang="en-US" sz="4400" b="1" dirty="0">
                <a:solidFill>
                  <a:schemeClr val="tx1"/>
                </a:solidFill>
              </a:rPr>
              <a:t>CIM 2017, Montreal</a:t>
            </a:r>
            <a:endParaRPr lang="uk-UA" sz="44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4463" r="3559"/>
          <a:stretch/>
        </p:blipFill>
        <p:spPr bwMode="auto">
          <a:xfrm>
            <a:off x="152400" y="914400"/>
            <a:ext cx="8229600" cy="5474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Minimize cultural noise by windowing</a:t>
            </a:r>
            <a:endParaRPr lang="en-CA" dirty="0"/>
          </a:p>
        </p:txBody>
      </p:sp>
      <p:pic>
        <p:nvPicPr>
          <p:cNvPr id="4"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183368" y="6019799"/>
            <a:ext cx="960632" cy="83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850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enetia p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00"/>
            <a:ext cx="8153400" cy="6113463"/>
          </a:xfrm>
          <a:prstGeom prst="rect">
            <a:avLst/>
          </a:prstGeom>
          <a:noFill/>
          <a:extLst>
            <a:ext uri="{909E8E84-426E-40DD-AFC4-6F175D3DCCD1}">
              <a14:hiddenFill xmlns:a14="http://schemas.microsoft.com/office/drawing/2010/main">
                <a:solidFill>
                  <a:srgbClr val="FFFFFF"/>
                </a:solidFill>
              </a14:hiddenFill>
            </a:ext>
          </a:extLst>
        </p:spPr>
      </p:pic>
      <p:sp>
        <p:nvSpPr>
          <p:cNvPr id="4099" name="Oval 3"/>
          <p:cNvSpPr>
            <a:spLocks noChangeArrowheads="1"/>
          </p:cNvSpPr>
          <p:nvPr/>
        </p:nvSpPr>
        <p:spPr bwMode="auto">
          <a:xfrm>
            <a:off x="762000" y="3429000"/>
            <a:ext cx="1752600" cy="1295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4100" name="Text Box 4"/>
          <p:cNvSpPr txBox="1">
            <a:spLocks noChangeArrowheads="1"/>
          </p:cNvSpPr>
          <p:nvPr/>
        </p:nvSpPr>
        <p:spPr bwMode="auto">
          <a:xfrm>
            <a:off x="1828800" y="4876800"/>
            <a:ext cx="69389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sz="2800"/>
              <a:t>Station receivers measuring </a:t>
            </a:r>
          </a:p>
          <a:p>
            <a:r>
              <a:rPr lang="en-CA" altLang="en-US" sz="2800"/>
              <a:t>simultaneously with 24 additional receivers</a:t>
            </a:r>
          </a:p>
        </p:txBody>
      </p:sp>
      <p:sp>
        <p:nvSpPr>
          <p:cNvPr id="4101" name="Line 5"/>
          <p:cNvSpPr>
            <a:spLocks noChangeShapeType="1"/>
          </p:cNvSpPr>
          <p:nvPr/>
        </p:nvSpPr>
        <p:spPr bwMode="auto">
          <a:xfrm flipV="1">
            <a:off x="2590800" y="3276600"/>
            <a:ext cx="4876800" cy="685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102" name="Oval 6"/>
          <p:cNvSpPr>
            <a:spLocks noChangeArrowheads="1"/>
          </p:cNvSpPr>
          <p:nvPr/>
        </p:nvSpPr>
        <p:spPr bwMode="auto">
          <a:xfrm>
            <a:off x="7543800" y="3048000"/>
            <a:ext cx="533400" cy="3810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extLst>
      <p:ext uri="{BB962C8B-B14F-4D97-AF65-F5344CB8AC3E}">
        <p14:creationId xmlns:p14="http://schemas.microsoft.com/office/powerpoint/2010/main" val="3412629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143000"/>
            <a:ext cx="7620000" cy="5562600"/>
          </a:xfrm>
        </p:spPr>
        <p:txBody>
          <a:bodyPr/>
          <a:lstStyle/>
          <a:p>
            <a:pPr marL="0" indent="0">
              <a:buNone/>
            </a:pPr>
            <a:r>
              <a:rPr lang="en-US" b="1" dirty="0">
                <a:latin typeface="+mj-lt"/>
              </a:rPr>
              <a:t>Some of our mine site clients…</a:t>
            </a:r>
          </a:p>
          <a:p>
            <a:r>
              <a:rPr lang="en-US" sz="1600" dirty="0">
                <a:latin typeface="+mn-lt"/>
              </a:rPr>
              <a:t>Copper Mountain</a:t>
            </a:r>
          </a:p>
          <a:p>
            <a:r>
              <a:rPr lang="en-US" sz="1600" dirty="0" err="1">
                <a:latin typeface="+mn-lt"/>
              </a:rPr>
              <a:t>Tenke</a:t>
            </a:r>
            <a:r>
              <a:rPr lang="en-US" sz="1600" dirty="0">
                <a:latin typeface="+mn-lt"/>
              </a:rPr>
              <a:t> </a:t>
            </a:r>
            <a:r>
              <a:rPr lang="en-US" sz="1600" dirty="0" err="1">
                <a:latin typeface="+mn-lt"/>
              </a:rPr>
              <a:t>Fungurume</a:t>
            </a:r>
            <a:endParaRPr lang="en-US" sz="1600" dirty="0">
              <a:latin typeface="+mn-lt"/>
            </a:endParaRPr>
          </a:p>
          <a:p>
            <a:r>
              <a:rPr lang="en-US" sz="1600" dirty="0">
                <a:latin typeface="+mn-lt"/>
              </a:rPr>
              <a:t>Kidd Creek</a:t>
            </a:r>
          </a:p>
          <a:p>
            <a:r>
              <a:rPr lang="en-US" sz="1600" dirty="0" err="1">
                <a:latin typeface="+mn-lt"/>
              </a:rPr>
              <a:t>Tati</a:t>
            </a:r>
            <a:r>
              <a:rPr lang="en-US" sz="1600" dirty="0">
                <a:latin typeface="+mn-lt"/>
              </a:rPr>
              <a:t> Nickel</a:t>
            </a:r>
          </a:p>
          <a:p>
            <a:r>
              <a:rPr lang="en-US" sz="1600" dirty="0">
                <a:latin typeface="+mn-lt"/>
              </a:rPr>
              <a:t>Raglan</a:t>
            </a:r>
          </a:p>
          <a:p>
            <a:r>
              <a:rPr lang="en-US" sz="1600" dirty="0" err="1">
                <a:latin typeface="+mn-lt"/>
              </a:rPr>
              <a:t>Ren</a:t>
            </a:r>
            <a:endParaRPr lang="en-US" sz="1600" dirty="0">
              <a:latin typeface="+mn-lt"/>
            </a:endParaRPr>
          </a:p>
          <a:p>
            <a:r>
              <a:rPr lang="en-US" sz="1600" dirty="0">
                <a:latin typeface="+mn-lt"/>
              </a:rPr>
              <a:t>Red Lake Gold Mine </a:t>
            </a:r>
          </a:p>
          <a:p>
            <a:r>
              <a:rPr lang="en-US" sz="1600" dirty="0" err="1">
                <a:latin typeface="+mn-lt"/>
              </a:rPr>
              <a:t>Geikle</a:t>
            </a:r>
            <a:endParaRPr lang="en-US" sz="1600" dirty="0">
              <a:latin typeface="+mn-lt"/>
            </a:endParaRPr>
          </a:p>
          <a:p>
            <a:r>
              <a:rPr lang="en-US" sz="1600" dirty="0" err="1">
                <a:latin typeface="+mn-lt"/>
              </a:rPr>
              <a:t>Voisey’s</a:t>
            </a:r>
            <a:r>
              <a:rPr lang="en-US" sz="1600" dirty="0">
                <a:latin typeface="+mn-lt"/>
              </a:rPr>
              <a:t> Bay</a:t>
            </a:r>
          </a:p>
          <a:p>
            <a:r>
              <a:rPr lang="en-US" sz="1600" dirty="0" err="1">
                <a:latin typeface="+mn-lt"/>
              </a:rPr>
              <a:t>Levack</a:t>
            </a:r>
            <a:endParaRPr lang="en-US" sz="1600" dirty="0">
              <a:latin typeface="+mn-lt"/>
            </a:endParaRPr>
          </a:p>
          <a:p>
            <a:r>
              <a:rPr lang="en-US" sz="1600" dirty="0">
                <a:latin typeface="+mn-lt"/>
              </a:rPr>
              <a:t>San Nicolas</a:t>
            </a:r>
          </a:p>
          <a:p>
            <a:r>
              <a:rPr lang="en-US" sz="1600" dirty="0">
                <a:latin typeface="+mn-lt"/>
              </a:rPr>
              <a:t>Black Fox Gold Mine</a:t>
            </a:r>
          </a:p>
          <a:p>
            <a:r>
              <a:rPr lang="en-US" sz="1600" dirty="0">
                <a:latin typeface="+mn-lt"/>
              </a:rPr>
              <a:t>Fortitude</a:t>
            </a:r>
          </a:p>
          <a:p>
            <a:r>
              <a:rPr lang="en-US" sz="1600" dirty="0" err="1">
                <a:latin typeface="+mn-lt"/>
              </a:rPr>
              <a:t>Chelopech</a:t>
            </a:r>
            <a:endParaRPr lang="en-US" sz="1600" dirty="0">
              <a:latin typeface="+mn-lt"/>
            </a:endParaRPr>
          </a:p>
          <a:p>
            <a:r>
              <a:rPr lang="en-US" sz="1600" dirty="0" err="1">
                <a:latin typeface="+mn-lt"/>
              </a:rPr>
              <a:t>Borroo</a:t>
            </a:r>
            <a:endParaRPr lang="en-US" sz="1600" dirty="0">
              <a:latin typeface="+mn-lt"/>
            </a:endParaRPr>
          </a:p>
          <a:p>
            <a:r>
              <a:rPr lang="en-US" sz="1600" dirty="0">
                <a:latin typeface="+mn-lt"/>
              </a:rPr>
              <a:t>Red Chris</a:t>
            </a:r>
            <a:br>
              <a:rPr lang="en-US" dirty="0"/>
            </a:br>
            <a:endParaRPr lang="en-US" dirty="0"/>
          </a:p>
        </p:txBody>
      </p:sp>
      <p:sp>
        <p:nvSpPr>
          <p:cNvPr id="3" name="Title 2"/>
          <p:cNvSpPr>
            <a:spLocks noGrp="1"/>
          </p:cNvSpPr>
          <p:nvPr>
            <p:ph type="title"/>
          </p:nvPr>
        </p:nvSpPr>
        <p:spPr/>
        <p:txBody>
          <a:bodyPr/>
          <a:lstStyle/>
          <a:p>
            <a:r>
              <a:rPr lang="en-US" dirty="0"/>
              <a:t>Over 60 mine site surveys</a:t>
            </a:r>
          </a:p>
        </p:txBody>
      </p:sp>
      <p:pic>
        <p:nvPicPr>
          <p:cNvPr id="4" name="Picture 2" descr="Geo-on-ro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80" b="3064"/>
          <a:stretch/>
        </p:blipFill>
        <p:spPr bwMode="auto">
          <a:xfrm>
            <a:off x="5638800" y="1219201"/>
            <a:ext cx="3043584" cy="20896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onny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85666" y="3026399"/>
            <a:ext cx="3439134" cy="194874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NorthCe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1636" y="4638711"/>
            <a:ext cx="3243964" cy="196057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83368" y="6019799"/>
            <a:ext cx="960632" cy="83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713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5" name="Text Box 9"/>
          <p:cNvSpPr txBox="1">
            <a:spLocks noChangeArrowheads="1"/>
          </p:cNvSpPr>
          <p:nvPr/>
        </p:nvSpPr>
        <p:spPr bwMode="auto">
          <a:xfrm>
            <a:off x="6277" y="2829777"/>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CA" sz="2400" b="0" dirty="0">
                <a:latin typeface="Century Gothic" pitchFamily="34" charset="0"/>
              </a:rPr>
              <a:t>Titan 24</a:t>
            </a:r>
          </a:p>
          <a:p>
            <a:pPr>
              <a:spcBef>
                <a:spcPct val="0"/>
              </a:spcBef>
            </a:pPr>
            <a:r>
              <a:rPr lang="en-CA" sz="2400" b="0" dirty="0">
                <a:latin typeface="Century Gothic" pitchFamily="34" charset="0"/>
              </a:rPr>
              <a:t>Lines</a:t>
            </a:r>
          </a:p>
        </p:txBody>
      </p:sp>
      <p:grpSp>
        <p:nvGrpSpPr>
          <p:cNvPr id="3" name="Group 2"/>
          <p:cNvGrpSpPr/>
          <p:nvPr/>
        </p:nvGrpSpPr>
        <p:grpSpPr>
          <a:xfrm>
            <a:off x="235796" y="4964390"/>
            <a:ext cx="618348" cy="963799"/>
            <a:chOff x="-27798" y="4986337"/>
            <a:chExt cx="618348" cy="963799"/>
          </a:xfrm>
        </p:grpSpPr>
        <p:sp>
          <p:nvSpPr>
            <p:cNvPr id="316427" name="AutoShape 11"/>
            <p:cNvSpPr>
              <a:spLocks noChangeArrowheads="1"/>
            </p:cNvSpPr>
            <p:nvPr/>
          </p:nvSpPr>
          <p:spPr bwMode="auto">
            <a:xfrm rot="1180833">
              <a:off x="-27798" y="5340859"/>
              <a:ext cx="532245" cy="609277"/>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tx1"/>
            </a:solidFill>
            <a:ln>
              <a:noFill/>
            </a:ln>
            <a:effectLst/>
            <a:extLst/>
          </p:spPr>
          <p:txBody>
            <a:bodyPr wrap="none" anchor="ctr"/>
            <a:lstStyle/>
            <a:p>
              <a:endParaRPr lang="en-US"/>
            </a:p>
          </p:txBody>
        </p:sp>
        <p:sp>
          <p:nvSpPr>
            <p:cNvPr id="316428" name="Text Box 12"/>
            <p:cNvSpPr txBox="1">
              <a:spLocks noChangeArrowheads="1"/>
            </p:cNvSpPr>
            <p:nvPr/>
          </p:nvSpPr>
          <p:spPr bwMode="auto">
            <a:xfrm rot="1141570">
              <a:off x="152400" y="4986337"/>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2400">
                  <a:latin typeface="Arial Black" pitchFamily="34" charset="0"/>
                </a:rPr>
                <a:t>N</a:t>
              </a:r>
            </a:p>
          </p:txBody>
        </p:sp>
      </p:grpSp>
      <p:grpSp>
        <p:nvGrpSpPr>
          <p:cNvPr id="6" name="Group 5"/>
          <p:cNvGrpSpPr/>
          <p:nvPr/>
        </p:nvGrpSpPr>
        <p:grpSpPr>
          <a:xfrm>
            <a:off x="609600" y="871084"/>
            <a:ext cx="8359594" cy="5986917"/>
            <a:chOff x="355600" y="404812"/>
            <a:chExt cx="9010653" cy="6453188"/>
          </a:xfrm>
        </p:grpSpPr>
        <p:pic>
          <p:nvPicPr>
            <p:cNvPr id="316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1479550"/>
              <a:ext cx="6964363"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Line 3"/>
            <p:cNvSpPr>
              <a:spLocks noChangeShapeType="1"/>
            </p:cNvSpPr>
            <p:nvPr/>
          </p:nvSpPr>
          <p:spPr bwMode="auto">
            <a:xfrm>
              <a:off x="355600" y="1558925"/>
              <a:ext cx="7108825" cy="2789237"/>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420" name="Line 4"/>
            <p:cNvSpPr>
              <a:spLocks noChangeShapeType="1"/>
            </p:cNvSpPr>
            <p:nvPr/>
          </p:nvSpPr>
          <p:spPr bwMode="auto">
            <a:xfrm>
              <a:off x="444500" y="1257300"/>
              <a:ext cx="7099300" cy="2755900"/>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421" name="Line 5"/>
            <p:cNvSpPr>
              <a:spLocks noChangeShapeType="1"/>
            </p:cNvSpPr>
            <p:nvPr/>
          </p:nvSpPr>
          <p:spPr bwMode="auto">
            <a:xfrm>
              <a:off x="1504950" y="6378575"/>
              <a:ext cx="1708150" cy="1587"/>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422" name="Rectangle 6"/>
            <p:cNvSpPr>
              <a:spLocks noChangeArrowheads="1"/>
            </p:cNvSpPr>
            <p:nvPr/>
          </p:nvSpPr>
          <p:spPr bwMode="auto">
            <a:xfrm>
              <a:off x="1471613" y="6054725"/>
              <a:ext cx="2238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CA" sz="1700">
                  <a:solidFill>
                    <a:srgbClr val="FFFFFF"/>
                  </a:solidFill>
                </a:rPr>
                <a:t>0</a:t>
              </a:r>
              <a:endParaRPr lang="en-CA" sz="2400" b="0">
                <a:solidFill>
                  <a:schemeClr val="tx1"/>
                </a:solidFill>
                <a:latin typeface="Times New Roman" pitchFamily="18" charset="0"/>
              </a:endParaRPr>
            </a:p>
          </p:txBody>
        </p:sp>
        <p:sp>
          <p:nvSpPr>
            <p:cNvPr id="316423" name="Rectangle 7"/>
            <p:cNvSpPr>
              <a:spLocks noChangeArrowheads="1"/>
            </p:cNvSpPr>
            <p:nvPr/>
          </p:nvSpPr>
          <p:spPr bwMode="auto">
            <a:xfrm>
              <a:off x="3224213" y="6043612"/>
              <a:ext cx="22383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CA" sz="1700">
                  <a:solidFill>
                    <a:srgbClr val="FFFFFF"/>
                  </a:solidFill>
                </a:rPr>
                <a:t>1</a:t>
              </a:r>
              <a:endParaRPr lang="en-CA" sz="2400" b="0">
                <a:solidFill>
                  <a:schemeClr val="tx1"/>
                </a:solidFill>
                <a:latin typeface="Times New Roman" pitchFamily="18" charset="0"/>
              </a:endParaRPr>
            </a:p>
          </p:txBody>
        </p:sp>
        <p:sp>
          <p:nvSpPr>
            <p:cNvPr id="316424" name="Rectangle 8"/>
            <p:cNvSpPr>
              <a:spLocks noChangeArrowheads="1"/>
            </p:cNvSpPr>
            <p:nvPr/>
          </p:nvSpPr>
          <p:spPr bwMode="auto">
            <a:xfrm>
              <a:off x="2241550" y="6467475"/>
              <a:ext cx="4127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CA" sz="1700">
                  <a:solidFill>
                    <a:srgbClr val="FFFFFF"/>
                  </a:solidFill>
                </a:rPr>
                <a:t>km</a:t>
              </a:r>
              <a:endParaRPr lang="en-CA" sz="2400" b="0">
                <a:solidFill>
                  <a:schemeClr val="tx1"/>
                </a:solidFill>
                <a:latin typeface="Times New Roman" pitchFamily="18" charset="0"/>
              </a:endParaRPr>
            </a:p>
          </p:txBody>
        </p:sp>
        <p:sp>
          <p:nvSpPr>
            <p:cNvPr id="316426" name="Line 10"/>
            <p:cNvSpPr>
              <a:spLocks noChangeShapeType="1"/>
            </p:cNvSpPr>
            <p:nvPr/>
          </p:nvSpPr>
          <p:spPr bwMode="auto">
            <a:xfrm flipV="1">
              <a:off x="381000" y="1862137"/>
              <a:ext cx="457200" cy="1219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6429" name="Group 13"/>
            <p:cNvGrpSpPr>
              <a:grpSpLocks/>
            </p:cNvGrpSpPr>
            <p:nvPr/>
          </p:nvGrpSpPr>
          <p:grpSpPr bwMode="auto">
            <a:xfrm>
              <a:off x="7848600" y="2319337"/>
              <a:ext cx="914400" cy="4495800"/>
              <a:chOff x="4944" y="1344"/>
              <a:chExt cx="576" cy="2832"/>
            </a:xfrm>
          </p:grpSpPr>
          <p:sp>
            <p:nvSpPr>
              <p:cNvPr id="316430" name="Line 14"/>
              <p:cNvSpPr>
                <a:spLocks noChangeShapeType="1"/>
              </p:cNvSpPr>
              <p:nvPr/>
            </p:nvSpPr>
            <p:spPr bwMode="auto">
              <a:xfrm flipH="1">
                <a:off x="5088" y="1344"/>
                <a:ext cx="432" cy="283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431" name="Text Box 15"/>
              <p:cNvSpPr txBox="1">
                <a:spLocks noChangeArrowheads="1"/>
              </p:cNvSpPr>
              <p:nvPr/>
            </p:nvSpPr>
            <p:spPr bwMode="auto">
              <a:xfrm rot="-4784387">
                <a:off x="4605" y="3603"/>
                <a:ext cx="89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1600">
                    <a:solidFill>
                      <a:schemeClr val="bg1"/>
                    </a:solidFill>
                  </a:rPr>
                  <a:t>POWERLINE</a:t>
                </a:r>
              </a:p>
            </p:txBody>
          </p:sp>
        </p:grpSp>
        <p:grpSp>
          <p:nvGrpSpPr>
            <p:cNvPr id="316432" name="Group 16"/>
            <p:cNvGrpSpPr>
              <a:grpSpLocks/>
            </p:cNvGrpSpPr>
            <p:nvPr/>
          </p:nvGrpSpPr>
          <p:grpSpPr bwMode="auto">
            <a:xfrm>
              <a:off x="5181600" y="3614737"/>
              <a:ext cx="895350" cy="701675"/>
              <a:chOff x="3648" y="2160"/>
              <a:chExt cx="564" cy="442"/>
            </a:xfrm>
          </p:grpSpPr>
          <p:sp>
            <p:nvSpPr>
              <p:cNvPr id="316433" name="Line 17"/>
              <p:cNvSpPr>
                <a:spLocks noChangeShapeType="1"/>
              </p:cNvSpPr>
              <p:nvPr/>
            </p:nvSpPr>
            <p:spPr bwMode="auto">
              <a:xfrm flipH="1">
                <a:off x="3648" y="2160"/>
                <a:ext cx="144" cy="336"/>
              </a:xfrm>
              <a:prstGeom prst="line">
                <a:avLst/>
              </a:prstGeom>
              <a:noFill/>
              <a:ln w="127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434" name="Text Box 18"/>
              <p:cNvSpPr txBox="1">
                <a:spLocks noChangeArrowheads="1"/>
              </p:cNvSpPr>
              <p:nvPr/>
            </p:nvSpPr>
            <p:spPr bwMode="auto">
              <a:xfrm rot="1319046">
                <a:off x="3696" y="2352"/>
                <a:ext cx="5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2000" b="0">
                    <a:solidFill>
                      <a:schemeClr val="bg1"/>
                    </a:solidFill>
                    <a:effectLst>
                      <a:outerShdw blurRad="38100" dist="38100" dir="2700000" algn="tl">
                        <a:srgbClr val="C0C0C0"/>
                      </a:outerShdw>
                    </a:effectLst>
                  </a:rPr>
                  <a:t>500m</a:t>
                </a:r>
              </a:p>
            </p:txBody>
          </p:sp>
        </p:grpSp>
        <p:grpSp>
          <p:nvGrpSpPr>
            <p:cNvPr id="316435" name="Group 19"/>
            <p:cNvGrpSpPr>
              <a:grpSpLocks/>
            </p:cNvGrpSpPr>
            <p:nvPr/>
          </p:nvGrpSpPr>
          <p:grpSpPr bwMode="auto">
            <a:xfrm>
              <a:off x="4267200" y="4148137"/>
              <a:ext cx="1677988" cy="1844675"/>
              <a:chOff x="3072" y="2496"/>
              <a:chExt cx="1057" cy="1162"/>
            </a:xfrm>
          </p:grpSpPr>
          <p:sp>
            <p:nvSpPr>
              <p:cNvPr id="316436" name="Oval 20"/>
              <p:cNvSpPr>
                <a:spLocks noChangeArrowheads="1"/>
              </p:cNvSpPr>
              <p:nvPr/>
            </p:nvSpPr>
            <p:spPr bwMode="auto">
              <a:xfrm>
                <a:off x="3072" y="2496"/>
                <a:ext cx="768" cy="72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37" name="Text Box 21"/>
              <p:cNvSpPr txBox="1">
                <a:spLocks noChangeArrowheads="1"/>
              </p:cNvSpPr>
              <p:nvPr/>
            </p:nvSpPr>
            <p:spPr bwMode="auto">
              <a:xfrm>
                <a:off x="3168" y="3216"/>
                <a:ext cx="96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2000">
                    <a:solidFill>
                      <a:schemeClr val="bg1"/>
                    </a:solidFill>
                    <a:effectLst>
                      <a:outerShdw blurRad="38100" dist="38100" dir="2700000" algn="tl">
                        <a:srgbClr val="C0C0C0"/>
                      </a:outerShdw>
                    </a:effectLst>
                  </a:rPr>
                  <a:t>Kidd Creek</a:t>
                </a:r>
              </a:p>
              <a:p>
                <a:pPr>
                  <a:spcBef>
                    <a:spcPct val="0"/>
                  </a:spcBef>
                </a:pPr>
                <a:r>
                  <a:rPr lang="en-CA" sz="2000">
                    <a:solidFill>
                      <a:schemeClr val="bg1"/>
                    </a:solidFill>
                    <a:effectLst>
                      <a:outerShdw blurRad="38100" dist="38100" dir="2700000" algn="tl">
                        <a:srgbClr val="C0C0C0"/>
                      </a:outerShdw>
                    </a:effectLst>
                  </a:rPr>
                  <a:t>Open Pit</a:t>
                </a:r>
              </a:p>
            </p:txBody>
          </p:sp>
        </p:grpSp>
        <p:grpSp>
          <p:nvGrpSpPr>
            <p:cNvPr id="316438" name="Group 22"/>
            <p:cNvGrpSpPr>
              <a:grpSpLocks/>
            </p:cNvGrpSpPr>
            <p:nvPr/>
          </p:nvGrpSpPr>
          <p:grpSpPr bwMode="auto">
            <a:xfrm>
              <a:off x="1828800" y="4224337"/>
              <a:ext cx="2438400" cy="990600"/>
              <a:chOff x="1536" y="2544"/>
              <a:chExt cx="1536" cy="624"/>
            </a:xfrm>
          </p:grpSpPr>
          <p:sp>
            <p:nvSpPr>
              <p:cNvPr id="316439" name="Freeform 23"/>
              <p:cNvSpPr>
                <a:spLocks/>
              </p:cNvSpPr>
              <p:nvPr/>
            </p:nvSpPr>
            <p:spPr bwMode="auto">
              <a:xfrm>
                <a:off x="2736" y="2544"/>
                <a:ext cx="336" cy="624"/>
              </a:xfrm>
              <a:custGeom>
                <a:avLst/>
                <a:gdLst>
                  <a:gd name="T0" fmla="*/ 192 w 336"/>
                  <a:gd name="T1" fmla="*/ 0 h 624"/>
                  <a:gd name="T2" fmla="*/ 48 w 336"/>
                  <a:gd name="T3" fmla="*/ 192 h 624"/>
                  <a:gd name="T4" fmla="*/ 192 w 336"/>
                  <a:gd name="T5" fmla="*/ 288 h 624"/>
                  <a:gd name="T6" fmla="*/ 0 w 336"/>
                  <a:gd name="T7" fmla="*/ 480 h 624"/>
                  <a:gd name="T8" fmla="*/ 144 w 336"/>
                  <a:gd name="T9" fmla="*/ 624 h 624"/>
                  <a:gd name="T10" fmla="*/ 288 w 336"/>
                  <a:gd name="T11" fmla="*/ 432 h 624"/>
                  <a:gd name="T12" fmla="*/ 192 w 336"/>
                  <a:gd name="T13" fmla="*/ 384 h 624"/>
                  <a:gd name="T14" fmla="*/ 288 w 336"/>
                  <a:gd name="T15" fmla="*/ 288 h 624"/>
                  <a:gd name="T16" fmla="*/ 336 w 336"/>
                  <a:gd name="T17" fmla="*/ 192 h 624"/>
                  <a:gd name="T18" fmla="*/ 192 w 336"/>
                  <a:gd name="T1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624">
                    <a:moveTo>
                      <a:pt x="192" y="0"/>
                    </a:moveTo>
                    <a:lnTo>
                      <a:pt x="48" y="192"/>
                    </a:lnTo>
                    <a:lnTo>
                      <a:pt x="192" y="288"/>
                    </a:lnTo>
                    <a:lnTo>
                      <a:pt x="0" y="480"/>
                    </a:lnTo>
                    <a:lnTo>
                      <a:pt x="144" y="624"/>
                    </a:lnTo>
                    <a:lnTo>
                      <a:pt x="288" y="432"/>
                    </a:lnTo>
                    <a:lnTo>
                      <a:pt x="192" y="384"/>
                    </a:lnTo>
                    <a:lnTo>
                      <a:pt x="288" y="288"/>
                    </a:lnTo>
                    <a:lnTo>
                      <a:pt x="336" y="192"/>
                    </a:lnTo>
                    <a:lnTo>
                      <a:pt x="192" y="0"/>
                    </a:lnTo>
                    <a:close/>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440" name="Text Box 24"/>
              <p:cNvSpPr txBox="1">
                <a:spLocks noChangeArrowheads="1"/>
              </p:cNvSpPr>
              <p:nvPr/>
            </p:nvSpPr>
            <p:spPr bwMode="auto">
              <a:xfrm>
                <a:off x="1536" y="2640"/>
                <a:ext cx="125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2000" dirty="0">
                    <a:solidFill>
                      <a:schemeClr val="bg1"/>
                    </a:solidFill>
                    <a:effectLst>
                      <a:outerShdw blurRad="38100" dist="38100" dir="2700000" algn="tl">
                        <a:srgbClr val="C0C0C0"/>
                      </a:outerShdw>
                    </a:effectLst>
                  </a:rPr>
                  <a:t>Mine Buildings</a:t>
                </a:r>
              </a:p>
              <a:p>
                <a:pPr>
                  <a:spcBef>
                    <a:spcPct val="0"/>
                  </a:spcBef>
                </a:pPr>
                <a:r>
                  <a:rPr lang="en-CA" sz="2000" dirty="0">
                    <a:solidFill>
                      <a:schemeClr val="bg1"/>
                    </a:solidFill>
                    <a:effectLst>
                      <a:outerShdw blurRad="38100" dist="38100" dir="2700000" algn="tl">
                        <a:srgbClr val="C0C0C0"/>
                      </a:outerShdw>
                    </a:effectLst>
                  </a:rPr>
                  <a:t>and Workings</a:t>
                </a:r>
              </a:p>
            </p:txBody>
          </p:sp>
        </p:grpSp>
        <p:grpSp>
          <p:nvGrpSpPr>
            <p:cNvPr id="316441" name="Group 25"/>
            <p:cNvGrpSpPr>
              <a:grpSpLocks/>
            </p:cNvGrpSpPr>
            <p:nvPr/>
          </p:nvGrpSpPr>
          <p:grpSpPr bwMode="auto">
            <a:xfrm>
              <a:off x="8012115" y="3311528"/>
              <a:ext cx="1354138" cy="1589089"/>
              <a:chOff x="5047" y="1969"/>
              <a:chExt cx="853" cy="1001"/>
            </a:xfrm>
          </p:grpSpPr>
          <p:sp>
            <p:nvSpPr>
              <p:cNvPr id="316442" name="Text Box 26"/>
              <p:cNvSpPr txBox="1">
                <a:spLocks noChangeArrowheads="1"/>
              </p:cNvSpPr>
              <p:nvPr/>
            </p:nvSpPr>
            <p:spPr bwMode="auto">
              <a:xfrm rot="1196697">
                <a:off x="5047" y="2761"/>
                <a:ext cx="592"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1400" dirty="0">
                    <a:latin typeface="Times New Roman" pitchFamily="18" charset="0"/>
                  </a:rPr>
                  <a:t>L10800N</a:t>
                </a:r>
              </a:p>
            </p:txBody>
          </p:sp>
          <p:sp>
            <p:nvSpPr>
              <p:cNvPr id="316443" name="Text Box 27"/>
              <p:cNvSpPr txBox="1">
                <a:spLocks noChangeArrowheads="1"/>
              </p:cNvSpPr>
              <p:nvPr/>
            </p:nvSpPr>
            <p:spPr bwMode="auto">
              <a:xfrm rot="1196697">
                <a:off x="5105" y="2555"/>
                <a:ext cx="588"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1400" dirty="0">
                    <a:latin typeface="Times New Roman" pitchFamily="18" charset="0"/>
                  </a:rPr>
                  <a:t>L11000N</a:t>
                </a:r>
              </a:p>
            </p:txBody>
          </p:sp>
          <p:sp>
            <p:nvSpPr>
              <p:cNvPr id="316444" name="Text Box 28"/>
              <p:cNvSpPr txBox="1">
                <a:spLocks noChangeArrowheads="1"/>
              </p:cNvSpPr>
              <p:nvPr/>
            </p:nvSpPr>
            <p:spPr bwMode="auto">
              <a:xfrm rot="1196697">
                <a:off x="5157" y="2383"/>
                <a:ext cx="588"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1400" dirty="0">
                    <a:latin typeface="Times New Roman" pitchFamily="18" charset="0"/>
                  </a:rPr>
                  <a:t>L11200N</a:t>
                </a:r>
              </a:p>
            </p:txBody>
          </p:sp>
          <p:sp>
            <p:nvSpPr>
              <p:cNvPr id="316445" name="Text Box 29"/>
              <p:cNvSpPr txBox="1">
                <a:spLocks noChangeArrowheads="1"/>
              </p:cNvSpPr>
              <p:nvPr/>
            </p:nvSpPr>
            <p:spPr bwMode="auto">
              <a:xfrm rot="1196697">
                <a:off x="5242" y="2141"/>
                <a:ext cx="588"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1400" dirty="0">
                    <a:latin typeface="Times New Roman" pitchFamily="18" charset="0"/>
                  </a:rPr>
                  <a:t>L11400N</a:t>
                </a:r>
              </a:p>
            </p:txBody>
          </p:sp>
          <p:sp>
            <p:nvSpPr>
              <p:cNvPr id="316446" name="Text Box 30"/>
              <p:cNvSpPr txBox="1">
                <a:spLocks noChangeArrowheads="1"/>
              </p:cNvSpPr>
              <p:nvPr/>
            </p:nvSpPr>
            <p:spPr bwMode="auto">
              <a:xfrm rot="1196697">
                <a:off x="5312" y="1969"/>
                <a:ext cx="588"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1400" dirty="0">
                    <a:latin typeface="Times New Roman" pitchFamily="18" charset="0"/>
                  </a:rPr>
                  <a:t>L11600N</a:t>
                </a:r>
              </a:p>
            </p:txBody>
          </p:sp>
        </p:grpSp>
        <p:grpSp>
          <p:nvGrpSpPr>
            <p:cNvPr id="316447" name="Group 31"/>
            <p:cNvGrpSpPr>
              <a:grpSpLocks/>
            </p:cNvGrpSpPr>
            <p:nvPr/>
          </p:nvGrpSpPr>
          <p:grpSpPr bwMode="auto">
            <a:xfrm>
              <a:off x="609600" y="414338"/>
              <a:ext cx="7315200" cy="3444876"/>
              <a:chOff x="994" y="4182"/>
              <a:chExt cx="4608" cy="2170"/>
            </a:xfrm>
          </p:grpSpPr>
          <p:sp>
            <p:nvSpPr>
              <p:cNvPr id="316448" name="Line 32"/>
              <p:cNvSpPr>
                <a:spLocks noChangeShapeType="1"/>
              </p:cNvSpPr>
              <p:nvPr/>
            </p:nvSpPr>
            <p:spPr bwMode="auto">
              <a:xfrm>
                <a:off x="1090" y="4182"/>
                <a:ext cx="4512" cy="1776"/>
              </a:xfrm>
              <a:prstGeom prst="line">
                <a:avLst/>
              </a:prstGeom>
              <a:noFill/>
              <a:ln w="952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449" name="Text Box 33"/>
              <p:cNvSpPr txBox="1">
                <a:spLocks noChangeArrowheads="1"/>
              </p:cNvSpPr>
              <p:nvPr/>
            </p:nvSpPr>
            <p:spPr bwMode="auto">
              <a:xfrm rot="1230942">
                <a:off x="3667" y="4960"/>
                <a:ext cx="658"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2000" dirty="0">
                    <a:solidFill>
                      <a:schemeClr val="bg1"/>
                    </a:solidFill>
                  </a:rPr>
                  <a:t>4800m</a:t>
                </a:r>
              </a:p>
            </p:txBody>
          </p:sp>
          <p:sp>
            <p:nvSpPr>
              <p:cNvPr id="316450" name="Line 34"/>
              <p:cNvSpPr>
                <a:spLocks noChangeShapeType="1"/>
              </p:cNvSpPr>
              <p:nvPr/>
            </p:nvSpPr>
            <p:spPr bwMode="auto">
              <a:xfrm flipH="1">
                <a:off x="994" y="4230"/>
                <a:ext cx="288" cy="7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451" name="Text Box 35"/>
              <p:cNvSpPr txBox="1">
                <a:spLocks noChangeArrowheads="1"/>
              </p:cNvSpPr>
              <p:nvPr/>
            </p:nvSpPr>
            <p:spPr bwMode="auto">
              <a:xfrm rot="17523971">
                <a:off x="934" y="4549"/>
                <a:ext cx="561"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2000" dirty="0"/>
                  <a:t>800m</a:t>
                </a:r>
              </a:p>
            </p:txBody>
          </p:sp>
          <p:sp>
            <p:nvSpPr>
              <p:cNvPr id="316452" name="Line 36"/>
              <p:cNvSpPr>
                <a:spLocks noChangeShapeType="1"/>
              </p:cNvSpPr>
              <p:nvPr/>
            </p:nvSpPr>
            <p:spPr bwMode="auto">
              <a:xfrm flipH="1">
                <a:off x="4018" y="6006"/>
                <a:ext cx="96" cy="192"/>
              </a:xfrm>
              <a:prstGeom prst="line">
                <a:avLst/>
              </a:prstGeom>
              <a:noFill/>
              <a:ln w="127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453" name="Text Box 37"/>
              <p:cNvSpPr txBox="1">
                <a:spLocks noChangeArrowheads="1"/>
              </p:cNvSpPr>
              <p:nvPr/>
            </p:nvSpPr>
            <p:spPr bwMode="auto">
              <a:xfrm rot="1319046">
                <a:off x="4162" y="6102"/>
                <a:ext cx="5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CA" sz="2000" b="0">
                    <a:solidFill>
                      <a:schemeClr val="bg1"/>
                    </a:solidFill>
                    <a:effectLst>
                      <a:outerShdw blurRad="38100" dist="38100" dir="2700000" algn="tl">
                        <a:srgbClr val="C0C0C0"/>
                      </a:outerShdw>
                    </a:effectLst>
                  </a:rPr>
                  <a:t>200m</a:t>
                </a:r>
              </a:p>
            </p:txBody>
          </p:sp>
        </p:grpSp>
        <p:sp>
          <p:nvSpPr>
            <p:cNvPr id="316455" name="Line 39"/>
            <p:cNvSpPr>
              <a:spLocks noChangeShapeType="1"/>
            </p:cNvSpPr>
            <p:nvPr/>
          </p:nvSpPr>
          <p:spPr bwMode="auto">
            <a:xfrm>
              <a:off x="887413" y="728662"/>
              <a:ext cx="7031037" cy="2755900"/>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456" name="Line 40"/>
            <p:cNvSpPr>
              <a:spLocks noChangeShapeType="1"/>
            </p:cNvSpPr>
            <p:nvPr/>
          </p:nvSpPr>
          <p:spPr bwMode="auto">
            <a:xfrm>
              <a:off x="708025" y="1074737"/>
              <a:ext cx="7110413" cy="2767013"/>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457" name="Line 41"/>
            <p:cNvSpPr>
              <a:spLocks noChangeShapeType="1"/>
            </p:cNvSpPr>
            <p:nvPr/>
          </p:nvSpPr>
          <p:spPr bwMode="auto">
            <a:xfrm>
              <a:off x="920750" y="404812"/>
              <a:ext cx="7132638" cy="2767013"/>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 name="Content Placeholder 4"/>
          <p:cNvSpPr>
            <a:spLocks noGrp="1"/>
          </p:cNvSpPr>
          <p:nvPr>
            <p:ph idx="1"/>
          </p:nvPr>
        </p:nvSpPr>
        <p:spPr/>
        <p:txBody>
          <a:bodyPr/>
          <a:lstStyle/>
          <a:p>
            <a:endParaRPr lang="en-CA"/>
          </a:p>
        </p:txBody>
      </p:sp>
      <p:sp>
        <p:nvSpPr>
          <p:cNvPr id="2" name="Title 1"/>
          <p:cNvSpPr>
            <a:spLocks noGrp="1"/>
          </p:cNvSpPr>
          <p:nvPr>
            <p:ph type="title"/>
          </p:nvPr>
        </p:nvSpPr>
        <p:spPr/>
        <p:txBody>
          <a:bodyPr>
            <a:normAutofit fontScale="90000"/>
          </a:bodyPr>
          <a:lstStyle/>
          <a:p>
            <a:r>
              <a:rPr lang="en-US" dirty="0"/>
              <a:t>Kidd Creek</a:t>
            </a:r>
            <a:br>
              <a:rPr lang="en-US" dirty="0"/>
            </a:br>
            <a:r>
              <a:rPr lang="en-US" sz="2700" dirty="0"/>
              <a:t>Titan 24 Survey Line Locations</a:t>
            </a:r>
          </a:p>
        </p:txBody>
      </p:sp>
    </p:spTree>
    <p:extLst>
      <p:ext uri="{BB962C8B-B14F-4D97-AF65-F5344CB8AC3E}">
        <p14:creationId xmlns:p14="http://schemas.microsoft.com/office/powerpoint/2010/main" val="917801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CA"/>
          </a:p>
        </p:txBody>
      </p:sp>
      <p:sp>
        <p:nvSpPr>
          <p:cNvPr id="2" name="Title 1"/>
          <p:cNvSpPr>
            <a:spLocks noGrp="1"/>
          </p:cNvSpPr>
          <p:nvPr>
            <p:ph type="title"/>
          </p:nvPr>
        </p:nvSpPr>
        <p:spPr/>
        <p:txBody>
          <a:bodyPr/>
          <a:lstStyle/>
          <a:p>
            <a:r>
              <a:rPr lang="en-US" dirty="0"/>
              <a:t>Kidd Creek- Ontario</a:t>
            </a:r>
          </a:p>
        </p:txBody>
      </p:sp>
      <p:pic>
        <p:nvPicPr>
          <p:cNvPr id="5" name="Picture 2"/>
          <p:cNvPicPr>
            <a:picLocks noChangeAspect="1" noChangeArrowheads="1"/>
          </p:cNvPicPr>
          <p:nvPr/>
        </p:nvPicPr>
        <p:blipFill>
          <a:blip r:embed="rId3" cstate="print"/>
          <a:srcRect t="13354"/>
          <a:stretch>
            <a:fillRect/>
          </a:stretch>
        </p:blipFill>
        <p:spPr bwMode="auto">
          <a:xfrm>
            <a:off x="609600" y="1143000"/>
            <a:ext cx="7248525" cy="5438775"/>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7848600" y="4483100"/>
            <a:ext cx="1190625" cy="2374900"/>
          </a:xfrm>
          <a:prstGeom prst="rect">
            <a:avLst/>
          </a:prstGeom>
          <a:noFill/>
          <a:ln w="9525">
            <a:noFill/>
            <a:miter lim="800000"/>
            <a:headEnd/>
            <a:tailEnd/>
          </a:ln>
          <a:effectLst/>
        </p:spPr>
      </p:pic>
      <p:sp>
        <p:nvSpPr>
          <p:cNvPr id="7" name="Line 5"/>
          <p:cNvSpPr>
            <a:spLocks noChangeShapeType="1"/>
          </p:cNvSpPr>
          <p:nvPr/>
        </p:nvSpPr>
        <p:spPr bwMode="auto">
          <a:xfrm rot="5400000">
            <a:off x="7430294" y="3085306"/>
            <a:ext cx="990600" cy="1588"/>
          </a:xfrm>
          <a:prstGeom prst="line">
            <a:avLst/>
          </a:prstGeom>
          <a:noFill/>
          <a:ln w="25400">
            <a:solidFill>
              <a:schemeClr val="tx1"/>
            </a:solidFill>
            <a:round/>
            <a:headEnd/>
            <a:tailEnd/>
          </a:ln>
          <a:effectLst/>
        </p:spPr>
        <p:txBody>
          <a:bodyPr/>
          <a:lstStyle/>
          <a:p>
            <a:endParaRPr lang="en-CA">
              <a:solidFill>
                <a:srgbClr val="000000"/>
              </a:solidFill>
              <a:latin typeface="Arial" pitchFamily="34" charset="0"/>
            </a:endParaRPr>
          </a:p>
        </p:txBody>
      </p:sp>
      <p:sp>
        <p:nvSpPr>
          <p:cNvPr id="8" name="Line 6"/>
          <p:cNvSpPr>
            <a:spLocks noChangeShapeType="1"/>
          </p:cNvSpPr>
          <p:nvPr/>
        </p:nvSpPr>
        <p:spPr bwMode="auto">
          <a:xfrm>
            <a:off x="7924800" y="2590800"/>
            <a:ext cx="76200" cy="0"/>
          </a:xfrm>
          <a:prstGeom prst="line">
            <a:avLst/>
          </a:prstGeom>
          <a:noFill/>
          <a:ln w="9525">
            <a:solidFill>
              <a:schemeClr val="tx1"/>
            </a:solidFill>
            <a:round/>
            <a:headEnd/>
            <a:tailEnd/>
          </a:ln>
          <a:effectLst/>
        </p:spPr>
        <p:txBody>
          <a:bodyPr/>
          <a:lstStyle/>
          <a:p>
            <a:endParaRPr lang="en-CA">
              <a:solidFill>
                <a:srgbClr val="000000"/>
              </a:solidFill>
              <a:latin typeface="Arial" pitchFamily="34" charset="0"/>
            </a:endParaRPr>
          </a:p>
        </p:txBody>
      </p:sp>
      <p:sp>
        <p:nvSpPr>
          <p:cNvPr id="9" name="Line 7"/>
          <p:cNvSpPr>
            <a:spLocks noChangeShapeType="1"/>
          </p:cNvSpPr>
          <p:nvPr/>
        </p:nvSpPr>
        <p:spPr bwMode="auto">
          <a:xfrm>
            <a:off x="7924800" y="3071813"/>
            <a:ext cx="76200" cy="0"/>
          </a:xfrm>
          <a:prstGeom prst="line">
            <a:avLst/>
          </a:prstGeom>
          <a:noFill/>
          <a:ln w="9525">
            <a:solidFill>
              <a:schemeClr val="tx1"/>
            </a:solidFill>
            <a:round/>
            <a:headEnd/>
            <a:tailEnd/>
          </a:ln>
          <a:effectLst/>
        </p:spPr>
        <p:txBody>
          <a:bodyPr/>
          <a:lstStyle/>
          <a:p>
            <a:endParaRPr lang="en-CA">
              <a:solidFill>
                <a:srgbClr val="000000"/>
              </a:solidFill>
              <a:latin typeface="Arial" pitchFamily="34" charset="0"/>
            </a:endParaRPr>
          </a:p>
        </p:txBody>
      </p:sp>
      <p:sp>
        <p:nvSpPr>
          <p:cNvPr id="10" name="Line 8"/>
          <p:cNvSpPr>
            <a:spLocks noChangeShapeType="1"/>
          </p:cNvSpPr>
          <p:nvPr/>
        </p:nvSpPr>
        <p:spPr bwMode="auto">
          <a:xfrm>
            <a:off x="7924800" y="3581400"/>
            <a:ext cx="76200" cy="0"/>
          </a:xfrm>
          <a:prstGeom prst="line">
            <a:avLst/>
          </a:prstGeom>
          <a:noFill/>
          <a:ln w="9525">
            <a:solidFill>
              <a:schemeClr val="tx1"/>
            </a:solidFill>
            <a:round/>
            <a:headEnd/>
            <a:tailEnd/>
          </a:ln>
          <a:effectLst/>
        </p:spPr>
        <p:txBody>
          <a:bodyPr/>
          <a:lstStyle/>
          <a:p>
            <a:endParaRPr lang="en-CA">
              <a:solidFill>
                <a:srgbClr val="000000"/>
              </a:solidFill>
              <a:latin typeface="Arial" pitchFamily="34" charset="0"/>
            </a:endParaRPr>
          </a:p>
        </p:txBody>
      </p:sp>
      <p:sp>
        <p:nvSpPr>
          <p:cNvPr id="11" name="Text Box 9"/>
          <p:cNvSpPr txBox="1">
            <a:spLocks noChangeArrowheads="1"/>
          </p:cNvSpPr>
          <p:nvPr/>
        </p:nvSpPr>
        <p:spPr bwMode="auto">
          <a:xfrm>
            <a:off x="7924800" y="2471738"/>
            <a:ext cx="685800" cy="244475"/>
          </a:xfrm>
          <a:prstGeom prst="rect">
            <a:avLst/>
          </a:prstGeom>
          <a:noFill/>
          <a:ln w="9525">
            <a:noFill/>
            <a:miter lim="800000"/>
            <a:headEnd/>
            <a:tailEnd/>
          </a:ln>
          <a:effectLst/>
        </p:spPr>
        <p:txBody>
          <a:bodyPr>
            <a:spAutoFit/>
          </a:bodyPr>
          <a:lstStyle/>
          <a:p>
            <a:pPr algn="ctr"/>
            <a:r>
              <a:rPr lang="en-US" sz="1000">
                <a:latin typeface="Arial" pitchFamily="34" charset="0"/>
              </a:rPr>
              <a:t>Surface</a:t>
            </a:r>
          </a:p>
        </p:txBody>
      </p:sp>
      <p:sp>
        <p:nvSpPr>
          <p:cNvPr id="12" name="Text Box 10"/>
          <p:cNvSpPr txBox="1">
            <a:spLocks noChangeArrowheads="1"/>
          </p:cNvSpPr>
          <p:nvPr/>
        </p:nvSpPr>
        <p:spPr bwMode="auto">
          <a:xfrm>
            <a:off x="7924800" y="2852738"/>
            <a:ext cx="990600" cy="396875"/>
          </a:xfrm>
          <a:prstGeom prst="rect">
            <a:avLst/>
          </a:prstGeom>
          <a:noFill/>
          <a:ln w="9525">
            <a:noFill/>
            <a:miter lim="800000"/>
            <a:headEnd/>
            <a:tailEnd/>
          </a:ln>
          <a:effectLst/>
        </p:spPr>
        <p:txBody>
          <a:bodyPr>
            <a:spAutoFit/>
          </a:bodyPr>
          <a:lstStyle/>
          <a:p>
            <a:pPr algn="ctr"/>
            <a:r>
              <a:rPr lang="en-US" sz="1000" dirty="0">
                <a:latin typeface="Arial" pitchFamily="34" charset="0"/>
              </a:rPr>
              <a:t>400m Below Surface</a:t>
            </a:r>
          </a:p>
        </p:txBody>
      </p:sp>
      <p:sp>
        <p:nvSpPr>
          <p:cNvPr id="13" name="Text Box 11"/>
          <p:cNvSpPr txBox="1">
            <a:spLocks noChangeArrowheads="1"/>
          </p:cNvSpPr>
          <p:nvPr/>
        </p:nvSpPr>
        <p:spPr bwMode="auto">
          <a:xfrm>
            <a:off x="7924800" y="3429000"/>
            <a:ext cx="1066800" cy="396875"/>
          </a:xfrm>
          <a:prstGeom prst="rect">
            <a:avLst/>
          </a:prstGeom>
          <a:noFill/>
          <a:ln w="9525">
            <a:noFill/>
            <a:miter lim="800000"/>
            <a:headEnd/>
            <a:tailEnd/>
          </a:ln>
          <a:effectLst/>
        </p:spPr>
        <p:txBody>
          <a:bodyPr>
            <a:spAutoFit/>
          </a:bodyPr>
          <a:lstStyle/>
          <a:p>
            <a:pPr algn="ctr"/>
            <a:r>
              <a:rPr lang="en-US" sz="1000" dirty="0">
                <a:latin typeface="Arial" pitchFamily="34" charset="0"/>
              </a:rPr>
              <a:t>800m Below Surface</a:t>
            </a:r>
          </a:p>
        </p:txBody>
      </p:sp>
      <p:pic>
        <p:nvPicPr>
          <p:cNvPr id="14" name="Picture 12"/>
          <p:cNvPicPr>
            <a:picLocks noChangeAspect="1" noChangeArrowheads="1"/>
          </p:cNvPicPr>
          <p:nvPr/>
        </p:nvPicPr>
        <p:blipFill>
          <a:blip r:embed="rId5" cstate="print"/>
          <a:srcRect/>
          <a:stretch>
            <a:fillRect/>
          </a:stretch>
        </p:blipFill>
        <p:spPr bwMode="auto">
          <a:xfrm>
            <a:off x="7924800" y="1066800"/>
            <a:ext cx="1219200" cy="944563"/>
          </a:xfrm>
          <a:prstGeom prst="rect">
            <a:avLst/>
          </a:prstGeom>
          <a:noFill/>
          <a:ln w="9525">
            <a:noFill/>
            <a:miter lim="800000"/>
            <a:headEnd/>
            <a:tailEnd/>
          </a:ln>
          <a:effectLst/>
        </p:spPr>
      </p:pic>
      <p:sp>
        <p:nvSpPr>
          <p:cNvPr id="15" name="Rectangle 15"/>
          <p:cNvSpPr>
            <a:spLocks noChangeArrowheads="1"/>
          </p:cNvSpPr>
          <p:nvPr/>
        </p:nvSpPr>
        <p:spPr bwMode="auto">
          <a:xfrm>
            <a:off x="7772400" y="2057400"/>
            <a:ext cx="1371600" cy="381000"/>
          </a:xfrm>
          <a:prstGeom prst="rect">
            <a:avLst/>
          </a:prstGeom>
          <a:noFill/>
          <a:ln w="9525">
            <a:noFill/>
            <a:miter lim="800000"/>
            <a:headEnd/>
            <a:tailEnd/>
          </a:ln>
          <a:effectLst/>
        </p:spPr>
        <p:txBody>
          <a:bodyPr anchor="ctr"/>
          <a:lstStyle/>
          <a:p>
            <a:pPr algn="ctr"/>
            <a:r>
              <a:rPr lang="en-US" sz="1200" dirty="0">
                <a:latin typeface="Arial" pitchFamily="34" charset="0"/>
              </a:rPr>
              <a:t>Unconstrained</a:t>
            </a:r>
          </a:p>
          <a:p>
            <a:pPr algn="ctr"/>
            <a:r>
              <a:rPr lang="en-US" sz="1200" dirty="0">
                <a:latin typeface="Arial" pitchFamily="34" charset="0"/>
              </a:rPr>
              <a:t>Inversion</a:t>
            </a:r>
          </a:p>
        </p:txBody>
      </p:sp>
      <p:sp>
        <p:nvSpPr>
          <p:cNvPr id="24" name="Oval 27"/>
          <p:cNvSpPr>
            <a:spLocks noChangeArrowheads="1"/>
          </p:cNvSpPr>
          <p:nvPr/>
        </p:nvSpPr>
        <p:spPr bwMode="auto">
          <a:xfrm>
            <a:off x="3429000" y="2438400"/>
            <a:ext cx="1676400" cy="1638300"/>
          </a:xfrm>
          <a:prstGeom prst="ellipse">
            <a:avLst/>
          </a:prstGeom>
          <a:noFill/>
          <a:ln w="57150">
            <a:solidFill>
              <a:srgbClr val="FF3300"/>
            </a:solidFill>
            <a:round/>
            <a:headEnd/>
            <a:tailEnd/>
          </a:ln>
          <a:effectLst/>
        </p:spPr>
        <p:txBody>
          <a:bodyPr wrap="none" anchor="ctr"/>
          <a:lstStyle/>
          <a:p>
            <a:endParaRPr lang="en-CA">
              <a:solidFill>
                <a:srgbClr val="000000"/>
              </a:solidFill>
              <a:latin typeface="Arial" pitchFamily="34" charset="0"/>
            </a:endParaRPr>
          </a:p>
        </p:txBody>
      </p:sp>
    </p:spTree>
    <p:extLst>
      <p:ext uri="{BB962C8B-B14F-4D97-AF65-F5344CB8AC3E}">
        <p14:creationId xmlns:p14="http://schemas.microsoft.com/office/powerpoint/2010/main" val="3062497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0" y="1295400"/>
            <a:ext cx="2514600" cy="4572000"/>
          </a:xfrm>
        </p:spPr>
        <p:txBody>
          <a:bodyPr/>
          <a:lstStyle/>
          <a:p>
            <a:r>
              <a:rPr lang="en-US" dirty="0">
                <a:latin typeface="+mn-lt"/>
              </a:rPr>
              <a:t>Millions of dollars spent on drilling diamond drill holes  ending in the barren rhyolite (circled area).</a:t>
            </a:r>
          </a:p>
          <a:p>
            <a:endParaRPr lang="en-US" dirty="0">
              <a:latin typeface="+mn-lt"/>
            </a:endParaRPr>
          </a:p>
          <a:p>
            <a:r>
              <a:rPr lang="en-US" dirty="0">
                <a:latin typeface="+mn-lt"/>
              </a:rPr>
              <a:t>TITAN 24 survey indicated that the rhyolite was barren </a:t>
            </a:r>
          </a:p>
        </p:txBody>
      </p:sp>
      <p:sp>
        <p:nvSpPr>
          <p:cNvPr id="3" name="Title 2"/>
          <p:cNvSpPr>
            <a:spLocks noGrp="1"/>
          </p:cNvSpPr>
          <p:nvPr>
            <p:ph type="title"/>
          </p:nvPr>
        </p:nvSpPr>
        <p:spPr/>
        <p:txBody>
          <a:bodyPr/>
          <a:lstStyle/>
          <a:p>
            <a:r>
              <a:rPr lang="en-US" dirty="0"/>
              <a:t>Kidd Creek- Ontario</a:t>
            </a:r>
          </a:p>
        </p:txBody>
      </p:sp>
      <p:grpSp>
        <p:nvGrpSpPr>
          <p:cNvPr id="6" name="Group 5"/>
          <p:cNvGrpSpPr/>
          <p:nvPr/>
        </p:nvGrpSpPr>
        <p:grpSpPr>
          <a:xfrm>
            <a:off x="685800" y="1870364"/>
            <a:ext cx="4873306" cy="4911436"/>
            <a:chOff x="701062" y="1641764"/>
            <a:chExt cx="4385288" cy="4419600"/>
          </a:xfrm>
        </p:grpSpPr>
        <p:pic>
          <p:nvPicPr>
            <p:cNvPr id="4" name="Picture 2" descr="KiddCreek_Gocad_Dec2001_25_0001"/>
            <p:cNvPicPr>
              <a:picLocks noChangeAspect="1" noChangeArrowheads="1"/>
            </p:cNvPicPr>
            <p:nvPr/>
          </p:nvPicPr>
          <p:blipFill>
            <a:blip r:embed="rId3" cstate="print"/>
            <a:srcRect/>
            <a:stretch>
              <a:fillRect/>
            </a:stretch>
          </p:blipFill>
          <p:spPr bwMode="auto">
            <a:xfrm>
              <a:off x="838200" y="1641764"/>
              <a:ext cx="4248150" cy="4419600"/>
            </a:xfrm>
            <a:prstGeom prst="rect">
              <a:avLst/>
            </a:prstGeom>
            <a:noFill/>
            <a:ln w="9525">
              <a:noFill/>
              <a:miter lim="800000"/>
              <a:headEnd/>
              <a:tailEnd/>
            </a:ln>
          </p:spPr>
        </p:pic>
        <p:sp>
          <p:nvSpPr>
            <p:cNvPr id="5" name="Oval 5"/>
            <p:cNvSpPr>
              <a:spLocks noChangeArrowheads="1"/>
            </p:cNvSpPr>
            <p:nvPr/>
          </p:nvSpPr>
          <p:spPr bwMode="auto">
            <a:xfrm>
              <a:off x="701062" y="2114440"/>
              <a:ext cx="2647950" cy="2438400"/>
            </a:xfrm>
            <a:prstGeom prst="ellipse">
              <a:avLst/>
            </a:prstGeom>
            <a:noFill/>
            <a:ln w="127000">
              <a:solidFill>
                <a:srgbClr val="FF3300"/>
              </a:solidFill>
              <a:round/>
              <a:headEnd/>
              <a:tailEnd/>
            </a:ln>
            <a:effectLst/>
          </p:spPr>
          <p:txBody>
            <a:bodyPr wrap="none" anchor="ctr"/>
            <a:lstStyle/>
            <a:p>
              <a:endParaRPr lang="en-CA">
                <a:solidFill>
                  <a:srgbClr val="000000"/>
                </a:solidFill>
                <a:latin typeface="Arial" pitchFamily="34" charset="0"/>
              </a:endParaRPr>
            </a:p>
          </p:txBody>
        </p:sp>
      </p:grpSp>
      <p:sp>
        <p:nvSpPr>
          <p:cNvPr id="7" name="TextBox 6"/>
          <p:cNvSpPr txBox="1"/>
          <p:nvPr/>
        </p:nvSpPr>
        <p:spPr>
          <a:xfrm>
            <a:off x="228600" y="1219200"/>
            <a:ext cx="5638800"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latin typeface="Century Gothic" pitchFamily="34" charset="0"/>
              </a:rPr>
              <a:t>Where to Drill?</a:t>
            </a:r>
          </a:p>
        </p:txBody>
      </p:sp>
    </p:spTree>
    <p:extLst>
      <p:ext uri="{BB962C8B-B14F-4D97-AF65-F5344CB8AC3E}">
        <p14:creationId xmlns:p14="http://schemas.microsoft.com/office/powerpoint/2010/main" val="1335948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To confirm continuity of mineralization between the pits.</a:t>
            </a:r>
          </a:p>
          <a:p>
            <a:r>
              <a:rPr lang="en-US" sz="1600" dirty="0"/>
              <a:t>To test and possibly expand reported resources between existing pits in order to identify a new merged pit- known as the “Super Pit.”</a:t>
            </a:r>
          </a:p>
          <a:p>
            <a:r>
              <a:rPr lang="en-US" sz="1600" dirty="0"/>
              <a:t>To identify the potential for large, deep-seated porphyry deposits through a </a:t>
            </a:r>
            <a:r>
              <a:rPr lang="en-US" sz="1600" b="1" u="sng" dirty="0"/>
              <a:t>comprehensive mine site exploration </a:t>
            </a:r>
            <a:r>
              <a:rPr lang="en-US" sz="1600" dirty="0"/>
              <a:t>program.</a:t>
            </a:r>
          </a:p>
        </p:txBody>
      </p:sp>
      <p:sp>
        <p:nvSpPr>
          <p:cNvPr id="3" name="Title 2"/>
          <p:cNvSpPr>
            <a:spLocks noGrp="1"/>
          </p:cNvSpPr>
          <p:nvPr>
            <p:ph type="title"/>
          </p:nvPr>
        </p:nvSpPr>
        <p:spPr>
          <a:xfrm>
            <a:off x="228600" y="0"/>
            <a:ext cx="8991600" cy="838200"/>
          </a:xfrm>
        </p:spPr>
        <p:txBody>
          <a:bodyPr>
            <a:normAutofit/>
          </a:bodyPr>
          <a:lstStyle/>
          <a:p>
            <a:r>
              <a:rPr lang="en-US" dirty="0"/>
              <a:t>Copper Mountain BC - </a:t>
            </a:r>
            <a:r>
              <a:rPr lang="en-US" sz="2700" dirty="0">
                <a:latin typeface="+mn-lt"/>
              </a:rPr>
              <a:t>Exploration Objectives</a:t>
            </a:r>
          </a:p>
        </p:txBody>
      </p:sp>
      <p:pic>
        <p:nvPicPr>
          <p:cNvPr id="6" name="Picture 22" descr="Geological Plan Map Dec 20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637" y="2905041"/>
            <a:ext cx="316137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pper Moun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895600"/>
            <a:ext cx="3617403" cy="353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1"/>
          <p:cNvSpPr txBox="1">
            <a:spLocks/>
          </p:cNvSpPr>
          <p:nvPr/>
        </p:nvSpPr>
        <p:spPr>
          <a:xfrm>
            <a:off x="5105400" y="5797103"/>
            <a:ext cx="3448050" cy="638175"/>
          </a:xfrm>
          <a:prstGeom prst="rect">
            <a:avLst/>
          </a:prstGeom>
        </p:spPr>
        <p:txBody>
          <a:bodyPr/>
          <a:lstStyle>
            <a:lvl1pPr marL="342900" indent="-342900" algn="l" defTabSz="914400" rtl="0" eaLnBrk="1" latinLnBrk="0" hangingPunct="1">
              <a:spcBef>
                <a:spcPct val="20000"/>
              </a:spcBef>
              <a:buClr>
                <a:schemeClr val="accent1"/>
              </a:buClr>
              <a:buSzPct val="80000"/>
              <a:buFont typeface="Courier New" pitchFamily="49" charset="0"/>
              <a:buChar char="o"/>
              <a:defRPr sz="20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Clr>
                <a:schemeClr val="accent1"/>
              </a:buClr>
              <a:buSzPct val="80000"/>
              <a:buFont typeface="Courier New" pitchFamily="49" charset="0"/>
              <a:buChar char="o"/>
              <a:defRPr sz="1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chemeClr val="accent1"/>
              </a:buClr>
              <a:buSzPct val="80000"/>
              <a:buFont typeface="Courier New" pitchFamily="49" charset="0"/>
              <a:buChar char="o"/>
              <a:defRPr sz="16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chemeClr val="accent1"/>
              </a:buClr>
              <a:buSzPct val="80000"/>
              <a:buFont typeface="Courier New" pitchFamily="49" charset="0"/>
              <a:buChar char="o"/>
              <a:defRPr sz="1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chemeClr val="accent1"/>
              </a:buClr>
              <a:buSzPct val="80000"/>
              <a:buFont typeface="Courier New" pitchFamily="49" charset="0"/>
              <a:buChar char="o"/>
              <a:defRPr sz="12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Clr>
                <a:srgbClr val="FDA023"/>
              </a:buClr>
              <a:buFont typeface="Courier New" pitchFamily="49" charset="0"/>
              <a:buNone/>
            </a:pPr>
            <a:r>
              <a:rPr lang="en-US" sz="1200" b="1" i="1" dirty="0">
                <a:solidFill>
                  <a:prstClr val="black"/>
                </a:solidFill>
              </a:rPr>
              <a:t>Images of Active Pits and Geology with Titan 24 Line Locations</a:t>
            </a:r>
          </a:p>
          <a:p>
            <a:pPr fontAlgn="auto">
              <a:spcAft>
                <a:spcPts val="0"/>
              </a:spcAft>
              <a:buClr>
                <a:srgbClr val="FDA023"/>
              </a:buClr>
            </a:pPr>
            <a:endParaRPr lang="en-US" sz="1200" b="1" i="1" dirty="0">
              <a:solidFill>
                <a:prstClr val="black"/>
              </a:solidFill>
            </a:endParaRPr>
          </a:p>
        </p:txBody>
      </p:sp>
    </p:spTree>
    <p:extLst>
      <p:ext uri="{BB962C8B-B14F-4D97-AF65-F5344CB8AC3E}">
        <p14:creationId xmlns:p14="http://schemas.microsoft.com/office/powerpoint/2010/main" val="767482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1295400"/>
            <a:ext cx="3505200" cy="4572000"/>
          </a:xfrm>
        </p:spPr>
        <p:txBody>
          <a:bodyPr/>
          <a:lstStyle/>
          <a:p>
            <a:pPr marL="0" indent="0">
              <a:buNone/>
            </a:pPr>
            <a:r>
              <a:rPr lang="en-US" sz="1800" b="1" dirty="0">
                <a:effectLst>
                  <a:outerShdw blurRad="38100" dist="38100" dir="2700000" algn="tl">
                    <a:srgbClr val="000000">
                      <a:alpha val="43137"/>
                    </a:srgbClr>
                  </a:outerShdw>
                </a:effectLst>
              </a:rPr>
              <a:t>Copper Mountain – 3D View</a:t>
            </a:r>
          </a:p>
          <a:p>
            <a:pPr marL="0" indent="0">
              <a:buNone/>
            </a:pPr>
            <a:endParaRPr lang="en-US" sz="1400" dirty="0"/>
          </a:p>
          <a:p>
            <a:pPr>
              <a:spcAft>
                <a:spcPts val="1200"/>
              </a:spcAft>
            </a:pPr>
            <a:r>
              <a:rPr lang="en-US" sz="1400" dirty="0"/>
              <a:t>IP anomalies </a:t>
            </a:r>
            <a:r>
              <a:rPr lang="en-US" sz="1400" dirty="0" err="1"/>
              <a:t>centred</a:t>
            </a:r>
            <a:r>
              <a:rPr lang="en-US" sz="1400" dirty="0"/>
              <a:t> over current pits</a:t>
            </a:r>
          </a:p>
          <a:p>
            <a:pPr>
              <a:spcAft>
                <a:spcPts val="1200"/>
              </a:spcAft>
            </a:pPr>
            <a:r>
              <a:rPr lang="en-US" sz="1400" dirty="0"/>
              <a:t>3D image shows continuity of chargeability and potential depth extent</a:t>
            </a:r>
          </a:p>
          <a:p>
            <a:endParaRPr lang="en-US" sz="1400" dirty="0"/>
          </a:p>
        </p:txBody>
      </p:sp>
      <p:sp>
        <p:nvSpPr>
          <p:cNvPr id="3" name="Title 2"/>
          <p:cNvSpPr>
            <a:spLocks noGrp="1"/>
          </p:cNvSpPr>
          <p:nvPr>
            <p:ph type="title"/>
          </p:nvPr>
        </p:nvSpPr>
        <p:spPr/>
        <p:txBody>
          <a:bodyPr>
            <a:normAutofit/>
          </a:bodyPr>
          <a:lstStyle/>
          <a:p>
            <a:r>
              <a:rPr lang="en-US" dirty="0"/>
              <a:t>IP Plan (200 m) and 3D Map</a:t>
            </a:r>
          </a:p>
        </p:txBody>
      </p:sp>
      <p:pic>
        <p:nvPicPr>
          <p:cNvPr id="3074" name="Picture 2" descr="Z:\2-Marketing\1-CORPORATE MARKETING MATERIALS\1-BROCHURES\ALL BROCHURE FILES_Cheryl\Copper Mountain\titan24_3v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385189"/>
            <a:ext cx="4038600" cy="3782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nvPr>
        </p:nvGraphicFramePr>
        <p:xfrm>
          <a:off x="4495800" y="3276600"/>
          <a:ext cx="4540469" cy="2743200"/>
        </p:xfrm>
        <a:graphic>
          <a:graphicData uri="http://schemas.openxmlformats.org/presentationml/2006/ole">
            <mc:AlternateContent xmlns:mc="http://schemas.openxmlformats.org/markup-compatibility/2006">
              <mc:Choice xmlns:v="urn:schemas-microsoft-com:vml" Requires="v">
                <p:oleObj spid="_x0000_s14354" name="Bitmap Image" r:id="rId5" imgW="9380952" imgH="5668166" progId="PBrush">
                  <p:embed/>
                </p:oleObj>
              </mc:Choice>
              <mc:Fallback>
                <p:oleObj name="Bitmap Image" r:id="rId5" imgW="9380952" imgH="5668166" progId="PBrush">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276600"/>
                        <a:ext cx="4540469" cy="2743200"/>
                      </a:xfrm>
                      <a:prstGeom prst="rect">
                        <a:avLst/>
                      </a:prstGeom>
                      <a:noFill/>
                      <a:ln>
                        <a:noFill/>
                      </a:ln>
                      <a:effectLst/>
                    </p:spPr>
                  </p:pic>
                </p:oleObj>
              </mc:Fallback>
            </mc:AlternateContent>
          </a:graphicData>
        </a:graphic>
      </p:graphicFrame>
      <p:sp>
        <p:nvSpPr>
          <p:cNvPr id="8" name="Text Box 3"/>
          <p:cNvSpPr txBox="1">
            <a:spLocks noChangeArrowheads="1"/>
          </p:cNvSpPr>
          <p:nvPr/>
        </p:nvSpPr>
        <p:spPr bwMode="auto">
          <a:xfrm>
            <a:off x="4572000" y="6047601"/>
            <a:ext cx="4419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i="1" dirty="0">
                <a:solidFill>
                  <a:srgbClr val="000000"/>
                </a:solidFill>
                <a:latin typeface="Century Gothic" pitchFamily="34" charset="0"/>
              </a:rPr>
              <a:t>40 </a:t>
            </a:r>
            <a:r>
              <a:rPr lang="en-US" sz="1200" i="1" dirty="0" err="1">
                <a:solidFill>
                  <a:srgbClr val="000000"/>
                </a:solidFill>
                <a:latin typeface="Century Gothic" pitchFamily="34" charset="0"/>
              </a:rPr>
              <a:t>mrad</a:t>
            </a:r>
            <a:r>
              <a:rPr lang="en-US" sz="1200" i="1" dirty="0">
                <a:solidFill>
                  <a:srgbClr val="000000"/>
                </a:solidFill>
                <a:latin typeface="Century Gothic" pitchFamily="34" charset="0"/>
              </a:rPr>
              <a:t> chargeability surface</a:t>
            </a:r>
          </a:p>
        </p:txBody>
      </p:sp>
    </p:spTree>
    <p:extLst>
      <p:ext uri="{BB962C8B-B14F-4D97-AF65-F5344CB8AC3E}">
        <p14:creationId xmlns:p14="http://schemas.microsoft.com/office/powerpoint/2010/main" val="403961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914400" y="9906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b="1" dirty="0">
              <a:solidFill>
                <a:schemeClr val="bg1"/>
              </a:solidFill>
              <a:latin typeface="Tahoma" pitchFamily="34" charset="0"/>
            </a:endParaRP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137" y="1266824"/>
            <a:ext cx="5000114"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t>Geology model and resultant IP</a:t>
            </a:r>
          </a:p>
        </p:txBody>
      </p:sp>
      <p:pic>
        <p:nvPicPr>
          <p:cNvPr id="4098" name="Picture 2" descr="Z:\2-Marketing\1-CORPORATE MARKETING MATERIALS\1-BROCHURES\ALL BROCHURE FILES_Cheryl\Copper Mountain\titan24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0"/>
            <a:ext cx="7343627"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904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ne Buildings 0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066800"/>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Mine Buildings 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ine Buildings 0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8956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5029200" y="304800"/>
            <a:ext cx="36258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6600"/>
                </a:solidFill>
              </a:rPr>
              <a:t>Chelopech, Bulgaria</a:t>
            </a:r>
          </a:p>
          <a:p>
            <a:r>
              <a:rPr lang="en-US" altLang="en-US" sz="2800" b="1">
                <a:solidFill>
                  <a:srgbClr val="006600"/>
                </a:solidFill>
              </a:rPr>
              <a:t> Case Study</a:t>
            </a:r>
          </a:p>
        </p:txBody>
      </p:sp>
    </p:spTree>
    <p:extLst>
      <p:ext uri="{BB962C8B-B14F-4D97-AF65-F5344CB8AC3E}">
        <p14:creationId xmlns:p14="http://schemas.microsoft.com/office/powerpoint/2010/main" val="17824182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14400" y="1172"/>
            <a:ext cx="6477000" cy="762000"/>
          </a:xfrm>
        </p:spPr>
        <p:txBody>
          <a:bodyPr>
            <a:normAutofit/>
          </a:bodyPr>
          <a:lstStyle/>
          <a:p>
            <a:pPr algn="l" eaLnBrk="1" hangingPunct="1"/>
            <a:r>
              <a:rPr lang="en-US" altLang="en-US" sz="4000" b="1" dirty="0">
                <a:latin typeface="Tahoma" panose="020B0604030504040204" pitchFamily="34" charset="0"/>
              </a:rPr>
              <a:t>Presentation Objectives</a:t>
            </a:r>
          </a:p>
        </p:txBody>
      </p:sp>
      <p:sp>
        <p:nvSpPr>
          <p:cNvPr id="7171" name="Rectangle 3"/>
          <p:cNvSpPr>
            <a:spLocks noGrp="1" noChangeArrowheads="1"/>
          </p:cNvSpPr>
          <p:nvPr>
            <p:ph type="body" idx="1"/>
          </p:nvPr>
        </p:nvSpPr>
        <p:spPr>
          <a:xfrm>
            <a:off x="457200" y="1600200"/>
            <a:ext cx="8229600" cy="2362200"/>
          </a:xfrm>
        </p:spPr>
        <p:txBody>
          <a:bodyPr/>
          <a:lstStyle/>
          <a:p>
            <a:r>
              <a:rPr lang="en-US" altLang="en-US" sz="2400" dirty="0">
                <a:latin typeface="+mn-lt"/>
              </a:rPr>
              <a:t>Demonstrate new role of effective imaging at mines </a:t>
            </a:r>
          </a:p>
          <a:p>
            <a:pPr eaLnBrk="1" hangingPunct="1"/>
            <a:endParaRPr lang="en-US" altLang="en-US" sz="2400" dirty="0">
              <a:latin typeface="+mn-lt"/>
            </a:endParaRPr>
          </a:p>
          <a:p>
            <a:pPr eaLnBrk="1" hangingPunct="1"/>
            <a:r>
              <a:rPr lang="en-US" altLang="en-US" sz="2400" dirty="0">
                <a:latin typeface="+mn-lt"/>
              </a:rPr>
              <a:t>Overview issues and solutions regarding effective use of geophysical imaging near mine and on mine site environments</a:t>
            </a:r>
          </a:p>
          <a:p>
            <a:pPr eaLnBrk="1" hangingPunct="1"/>
            <a:endParaRPr lang="en-US" altLang="en-US" sz="2400" dirty="0">
              <a:latin typeface="+mn-lt"/>
            </a:endParaRPr>
          </a:p>
          <a:p>
            <a:pPr marL="342900" lvl="1" indent="-342900"/>
            <a:r>
              <a:rPr lang="en-US" altLang="en-US" sz="2400" dirty="0">
                <a:latin typeface="+mn-lt"/>
              </a:rPr>
              <a:t>Present examples of deep imaging mine site surveys and results</a:t>
            </a:r>
          </a:p>
          <a:p>
            <a:pPr eaLnBrk="1" hangingPunct="1"/>
            <a:endParaRPr lang="en-US" altLang="en-US" dirty="0">
              <a:latin typeface="Tahoma" panose="020B0604030504040204" pitchFamily="34" charset="0"/>
            </a:endParaRPr>
          </a:p>
          <a:p>
            <a:pPr eaLnBrk="1" hangingPunct="1">
              <a:buFontTx/>
              <a:buNone/>
            </a:pPr>
            <a:endParaRPr lang="en-US" altLang="en-US" sz="2000" dirty="0">
              <a:solidFill>
                <a:schemeClr val="bg1"/>
              </a:solidFill>
              <a:latin typeface="Tahoma" panose="020B0604030504040204" pitchFamily="34" charset="0"/>
            </a:endParaRPr>
          </a:p>
          <a:p>
            <a:pPr eaLnBrk="1" hangingPunct="1">
              <a:buFontTx/>
              <a:buNone/>
            </a:pPr>
            <a:endParaRPr lang="en-US" altLang="en-US" sz="2000" b="1" dirty="0">
              <a:solidFill>
                <a:schemeClr val="bg1"/>
              </a:solidFill>
              <a:latin typeface="Tahoma" panose="020B0604030504040204" pitchFamily="34" charset="0"/>
            </a:endParaRPr>
          </a:p>
        </p:txBody>
      </p:sp>
    </p:spTree>
    <p:extLst>
      <p:ext uri="{BB962C8B-B14F-4D97-AF65-F5344CB8AC3E}">
        <p14:creationId xmlns:p14="http://schemas.microsoft.com/office/powerpoint/2010/main" val="21181487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G_03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81000"/>
            <a:ext cx="5659438" cy="4648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April 11 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0"/>
            <a:ext cx="3067050" cy="4089400"/>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p:cNvSpPr>
            <a:spLocks noChangeArrowheads="1"/>
          </p:cNvSpPr>
          <p:nvPr/>
        </p:nvSpPr>
        <p:spPr bwMode="auto">
          <a:xfrm>
            <a:off x="2895600" y="4495800"/>
            <a:ext cx="5867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r"/>
            <a:r>
              <a:rPr lang="en-US" altLang="en-US"/>
              <a:t>Digital Signal Processing</a:t>
            </a:r>
          </a:p>
          <a:p>
            <a:pPr algn="r"/>
            <a:r>
              <a:rPr lang="en-US" altLang="en-US"/>
              <a:t>Simultaneity</a:t>
            </a:r>
          </a:p>
          <a:p>
            <a:pPr algn="r"/>
            <a:r>
              <a:rPr lang="en-US" altLang="en-US"/>
              <a:t>Remote Referenced Data</a:t>
            </a:r>
          </a:p>
        </p:txBody>
      </p:sp>
    </p:spTree>
    <p:extLst>
      <p:ext uri="{BB962C8B-B14F-4D97-AF65-F5344CB8AC3E}">
        <p14:creationId xmlns:p14="http://schemas.microsoft.com/office/powerpoint/2010/main" val="2609612318"/>
      </p:ext>
    </p:extLst>
  </p:cSld>
  <p:clrMapOvr>
    <a:masterClrMapping/>
  </p:clrMapOvr>
  <p:transition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ltLang="en-US"/>
          </a:p>
        </p:txBody>
      </p:sp>
      <p:sp>
        <p:nvSpPr>
          <p:cNvPr id="8195" name="Rectangle 3"/>
          <p:cNvSpPr>
            <a:spLocks noGrp="1" noChangeArrowheads="1"/>
          </p:cNvSpPr>
          <p:nvPr>
            <p:ph type="body" idx="1"/>
          </p:nvPr>
        </p:nvSpPr>
        <p:spPr/>
        <p:txBody>
          <a:bodyPr/>
          <a:lstStyle/>
          <a:p>
            <a:endParaRPr lang="en-US" alt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2575"/>
            <a:ext cx="8763000"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3462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a:t>Resistivity model matches deposit</a:t>
            </a:r>
          </a:p>
        </p:txBody>
      </p:sp>
      <p:pic>
        <p:nvPicPr>
          <p:cNvPr id="2" name="Picture 1"/>
          <p:cNvPicPr>
            <a:picLocks noChangeAspect="1"/>
          </p:cNvPicPr>
          <p:nvPr/>
        </p:nvPicPr>
        <p:blipFill>
          <a:blip r:embed="rId3"/>
          <a:stretch>
            <a:fillRect/>
          </a:stretch>
        </p:blipFill>
        <p:spPr>
          <a:xfrm>
            <a:off x="381000" y="1143000"/>
            <a:ext cx="7772400" cy="5346422"/>
          </a:xfrm>
          <a:prstGeom prst="rect">
            <a:avLst/>
          </a:prstGeom>
        </p:spPr>
      </p:pic>
    </p:spTree>
    <p:extLst>
      <p:ext uri="{BB962C8B-B14F-4D97-AF65-F5344CB8AC3E}">
        <p14:creationId xmlns:p14="http://schemas.microsoft.com/office/powerpoint/2010/main" val="17102696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CA"/>
          </a:p>
        </p:txBody>
      </p:sp>
      <p:sp>
        <p:nvSpPr>
          <p:cNvPr id="3" name="Title 2"/>
          <p:cNvSpPr>
            <a:spLocks noGrp="1"/>
          </p:cNvSpPr>
          <p:nvPr>
            <p:ph type="title"/>
          </p:nvPr>
        </p:nvSpPr>
        <p:spPr/>
        <p:txBody>
          <a:bodyPr>
            <a:normAutofit/>
          </a:bodyPr>
          <a:lstStyle/>
          <a:p>
            <a:r>
              <a:rPr lang="en-US" dirty="0" err="1"/>
              <a:t>Kemess</a:t>
            </a:r>
            <a:r>
              <a:rPr lang="en-US" dirty="0"/>
              <a:t> North – </a:t>
            </a:r>
            <a:r>
              <a:rPr lang="en-US" dirty="0" err="1"/>
              <a:t>Orebody</a:t>
            </a:r>
            <a:r>
              <a:rPr lang="en-US" dirty="0"/>
              <a:t> Extension</a:t>
            </a:r>
          </a:p>
        </p:txBody>
      </p:sp>
      <p:pic>
        <p:nvPicPr>
          <p:cNvPr id="4" name="Picture 6" descr="New Copper Discove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20" y="1193575"/>
            <a:ext cx="715451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811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ORION 3D surveys</a:t>
            </a:r>
          </a:p>
        </p:txBody>
      </p:sp>
      <p:pic>
        <p:nvPicPr>
          <p:cNvPr id="11267" name="Picture 3" descr="Z:\2-Marketing\1-CORPORATE MARKETING MATERIALS\1-BROCHURES\ALL BROCHURE FILES_Cheryl\Orion 3D\3D Comparison\Images\OrionDataMedR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4554" y="1295400"/>
            <a:ext cx="4864527" cy="47244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p:cNvSpPr txBox="1">
            <a:spLocks/>
          </p:cNvSpPr>
          <p:nvPr/>
        </p:nvSpPr>
        <p:spPr>
          <a:xfrm>
            <a:off x="228600" y="1219200"/>
            <a:ext cx="3487814" cy="4426998"/>
          </a:xfrm>
          <a:prstGeom prst="rect">
            <a:avLst/>
          </a:prstGeom>
        </p:spPr>
        <p:txBody>
          <a:bodyPr/>
          <a:lstStyle>
            <a:lvl1pPr marL="342900" indent="-342900" algn="l" defTabSz="914400" rtl="0" eaLnBrk="1" latinLnBrk="0" hangingPunct="1">
              <a:spcBef>
                <a:spcPct val="20000"/>
              </a:spcBef>
              <a:buClr>
                <a:schemeClr val="accent1"/>
              </a:buClr>
              <a:buSzPct val="80000"/>
              <a:buFont typeface="Courier New" pitchFamily="49" charset="0"/>
              <a:buChar char="o"/>
              <a:defRPr sz="20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Clr>
                <a:schemeClr val="accent1"/>
              </a:buClr>
              <a:buSzPct val="80000"/>
              <a:buFont typeface="Courier New" pitchFamily="49" charset="0"/>
              <a:buChar char="o"/>
              <a:defRPr sz="1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chemeClr val="accent1"/>
              </a:buClr>
              <a:buSzPct val="80000"/>
              <a:buFont typeface="Courier New" pitchFamily="49" charset="0"/>
              <a:buChar char="o"/>
              <a:defRPr sz="16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chemeClr val="accent1"/>
              </a:buClr>
              <a:buSzPct val="80000"/>
              <a:buFont typeface="Courier New" pitchFamily="49" charset="0"/>
              <a:buChar char="o"/>
              <a:defRPr sz="1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chemeClr val="accent1"/>
              </a:buClr>
              <a:buSzPct val="80000"/>
              <a:buFont typeface="Courier New" pitchFamily="49" charset="0"/>
              <a:buChar char="o"/>
              <a:defRPr sz="12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Clr>
                <a:srgbClr val="E24301"/>
              </a:buClr>
              <a:buFont typeface="Wingdings" panose="05000000000000000000" pitchFamily="2" charset="2"/>
              <a:buChar char="q"/>
            </a:pPr>
            <a:r>
              <a:rPr lang="en-US" b="1" dirty="0">
                <a:latin typeface="+mn-lt"/>
              </a:rPr>
              <a:t>Accurate imaging for complex environments</a:t>
            </a:r>
          </a:p>
          <a:p>
            <a:pPr lvl="1" fontAlgn="auto">
              <a:spcAft>
                <a:spcPts val="0"/>
              </a:spcAft>
              <a:buClr>
                <a:srgbClr val="E24301"/>
              </a:buClr>
              <a:buFont typeface="Wingdings" panose="05000000000000000000" pitchFamily="2" charset="2"/>
              <a:buChar char="q"/>
            </a:pPr>
            <a:r>
              <a:rPr lang="en-US" dirty="0">
                <a:latin typeface="+mn-lt"/>
              </a:rPr>
              <a:t>Depth of investigation to 1,500 m for Resistivity, 750m for IP</a:t>
            </a:r>
          </a:p>
          <a:p>
            <a:pPr lvl="1" fontAlgn="auto">
              <a:spcAft>
                <a:spcPts val="0"/>
              </a:spcAft>
              <a:buClr>
                <a:srgbClr val="E24301"/>
              </a:buClr>
              <a:buFont typeface="Wingdings" panose="05000000000000000000" pitchFamily="2" charset="2"/>
              <a:buChar char="q"/>
            </a:pPr>
            <a:r>
              <a:rPr lang="en-US" dirty="0">
                <a:latin typeface="+mn-lt"/>
              </a:rPr>
              <a:t>Confidence in interpretation</a:t>
            </a:r>
          </a:p>
          <a:p>
            <a:pPr>
              <a:buClr>
                <a:srgbClr val="E24301"/>
              </a:buClr>
              <a:buFont typeface="Wingdings" panose="05000000000000000000" pitchFamily="2" charset="2"/>
              <a:buChar char="q"/>
            </a:pPr>
            <a:r>
              <a:rPr lang="en-US" b="1" dirty="0">
                <a:latin typeface="+mn-lt"/>
              </a:rPr>
              <a:t>True 3D acquisition</a:t>
            </a:r>
          </a:p>
          <a:p>
            <a:pPr lvl="1">
              <a:buClr>
                <a:srgbClr val="E24301"/>
              </a:buClr>
              <a:buFont typeface="Wingdings" panose="05000000000000000000" pitchFamily="2" charset="2"/>
              <a:buChar char="q"/>
            </a:pPr>
            <a:r>
              <a:rPr lang="en-US" dirty="0">
                <a:latin typeface="+mn-lt"/>
              </a:rPr>
              <a:t>Omni-directional super-sampling</a:t>
            </a:r>
          </a:p>
          <a:p>
            <a:pPr>
              <a:buClr>
                <a:srgbClr val="E24301"/>
              </a:buClr>
              <a:buFont typeface="Wingdings" panose="05000000000000000000" pitchFamily="2" charset="2"/>
              <a:buChar char="q"/>
            </a:pPr>
            <a:r>
              <a:rPr lang="en-US" b="1" dirty="0">
                <a:latin typeface="+mn-lt"/>
              </a:rPr>
              <a:t>Multi-parameter</a:t>
            </a:r>
          </a:p>
          <a:p>
            <a:pPr lvl="1">
              <a:buClr>
                <a:srgbClr val="E24301"/>
              </a:buClr>
              <a:buFont typeface="Wingdings" panose="05000000000000000000" pitchFamily="2" charset="2"/>
              <a:buChar char="q"/>
            </a:pPr>
            <a:r>
              <a:rPr lang="en-US" dirty="0">
                <a:latin typeface="+mn-lt"/>
              </a:rPr>
              <a:t>DC Resistivity, IP, MT</a:t>
            </a:r>
          </a:p>
          <a:p>
            <a:pPr fontAlgn="auto">
              <a:spcAft>
                <a:spcPts val="0"/>
              </a:spcAft>
            </a:pP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878" y="5993805"/>
            <a:ext cx="978122" cy="879695"/>
          </a:xfrm>
          <a:prstGeom prst="rect">
            <a:avLst/>
          </a:prstGeom>
        </p:spPr>
      </p:pic>
    </p:spTree>
    <p:extLst>
      <p:ext uri="{BB962C8B-B14F-4D97-AF65-F5344CB8AC3E}">
        <p14:creationId xmlns:p14="http://schemas.microsoft.com/office/powerpoint/2010/main" val="845757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295400"/>
            <a:ext cx="8153403" cy="4572000"/>
          </a:xfrm>
        </p:spPr>
        <p:txBody>
          <a:bodyPr/>
          <a:lstStyle/>
          <a:p>
            <a:r>
              <a:rPr lang="en-CA" dirty="0">
                <a:latin typeface="+mn-lt"/>
              </a:rPr>
              <a:t>Built on the strengths of:</a:t>
            </a:r>
          </a:p>
          <a:p>
            <a:pPr lvl="1"/>
            <a:r>
              <a:rPr lang="en-CA" sz="1400" dirty="0">
                <a:latin typeface="Segoe UI Black" panose="020B0A02040204020203" pitchFamily="34" charset="0"/>
                <a:ea typeface="Segoe UI Black" panose="020B0A02040204020203" pitchFamily="34" charset="0"/>
                <a:cs typeface="Segoe UI Black" panose="020B0A02040204020203" pitchFamily="34" charset="0"/>
              </a:rPr>
              <a:t>TITAN</a:t>
            </a:r>
            <a:r>
              <a:rPr lang="en-CA" sz="1400" dirty="0">
                <a:latin typeface="+mn-lt"/>
              </a:rPr>
              <a:t> </a:t>
            </a:r>
            <a:r>
              <a:rPr lang="en-CA" sz="1400" dirty="0">
                <a:solidFill>
                  <a:srgbClr val="C00000"/>
                </a:solidFill>
                <a:latin typeface="Segoe UI Black" panose="020B0A02040204020203" pitchFamily="34" charset="0"/>
                <a:ea typeface="Segoe UI Black" panose="020B0A02040204020203" pitchFamily="34" charset="0"/>
                <a:cs typeface="Segoe UI Black" panose="020B0A02040204020203" pitchFamily="34" charset="0"/>
              </a:rPr>
              <a:t>24</a:t>
            </a:r>
            <a:r>
              <a:rPr lang="en-CA" sz="1400" dirty="0">
                <a:latin typeface="+mn-lt"/>
              </a:rPr>
              <a:t>   Technology &amp; </a:t>
            </a:r>
            <a:r>
              <a:rPr lang="en-CA" sz="1600" dirty="0">
                <a:latin typeface="+mn-lt"/>
              </a:rPr>
              <a:t>Processing (over 15 years of technical </a:t>
            </a:r>
            <a:r>
              <a:rPr lang="en-CA" sz="1600" b="1" dirty="0">
                <a:solidFill>
                  <a:srgbClr val="C00000"/>
                </a:solidFill>
                <a:latin typeface="+mn-lt"/>
              </a:rPr>
              <a:t>Success</a:t>
            </a:r>
            <a:r>
              <a:rPr lang="en-CA" sz="1600" dirty="0">
                <a:latin typeface="+mn-lt"/>
              </a:rPr>
              <a:t> and </a:t>
            </a:r>
            <a:r>
              <a:rPr lang="en-CA" sz="1600" b="1" dirty="0">
                <a:solidFill>
                  <a:srgbClr val="C00000"/>
                </a:solidFill>
                <a:latin typeface="+mn-lt"/>
              </a:rPr>
              <a:t>Discovery</a:t>
            </a:r>
            <a:r>
              <a:rPr lang="en-CA" sz="1600" dirty="0">
                <a:latin typeface="+mn-lt"/>
              </a:rPr>
              <a:t>)</a:t>
            </a:r>
          </a:p>
          <a:p>
            <a:pPr lvl="1"/>
            <a:r>
              <a:rPr lang="en-CA" sz="1400" dirty="0">
                <a:latin typeface="Segoe UI Black" panose="020B0A02040204020203" pitchFamily="34" charset="0"/>
                <a:ea typeface="Segoe UI Black" panose="020B0A02040204020203" pitchFamily="34" charset="0"/>
                <a:cs typeface="Segoe UI Black" panose="020B0A02040204020203" pitchFamily="34" charset="0"/>
              </a:rPr>
              <a:t>SPARTAN</a:t>
            </a:r>
            <a:r>
              <a:rPr lang="en-CA" sz="1600" dirty="0">
                <a:latin typeface="+mn-lt"/>
              </a:rPr>
              <a:t>  </a:t>
            </a:r>
            <a:r>
              <a:rPr lang="en-CA" sz="1400" dirty="0">
                <a:solidFill>
                  <a:srgbClr val="C00000"/>
                </a:solidFill>
                <a:latin typeface="Segoe UI Black" panose="020B0A02040204020203" pitchFamily="34" charset="0"/>
                <a:ea typeface="Segoe UI Black" panose="020B0A02040204020203" pitchFamily="34" charset="0"/>
                <a:cs typeface="Segoe UI Black" panose="020B0A02040204020203" pitchFamily="34" charset="0"/>
              </a:rPr>
              <a:t>MT </a:t>
            </a:r>
            <a:r>
              <a:rPr lang="en-CA" sz="1600" dirty="0">
                <a:latin typeface="+mn-lt"/>
              </a:rPr>
              <a:t>Flexibility</a:t>
            </a:r>
          </a:p>
        </p:txBody>
      </p:sp>
      <p:sp>
        <p:nvSpPr>
          <p:cNvPr id="3" name="Title 2"/>
          <p:cNvSpPr>
            <a:spLocks noGrp="1"/>
          </p:cNvSpPr>
          <p:nvPr>
            <p:ph type="title"/>
          </p:nvPr>
        </p:nvSpPr>
        <p:spPr/>
        <p:txBody>
          <a:bodyPr>
            <a:normAutofit/>
          </a:bodyPr>
          <a:lstStyle/>
          <a:p>
            <a:r>
              <a:rPr lang="en-US" dirty="0"/>
              <a:t>Designed for complex environments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878" y="5978305"/>
            <a:ext cx="978122" cy="879695"/>
          </a:xfrm>
          <a:prstGeom prst="rect">
            <a:avLst/>
          </a:prstGeom>
        </p:spPr>
      </p:pic>
      <p:pic>
        <p:nvPicPr>
          <p:cNvPr id="4" name="Picture 3"/>
          <p:cNvPicPr>
            <a:picLocks noChangeAspect="1"/>
          </p:cNvPicPr>
          <p:nvPr/>
        </p:nvPicPr>
        <p:blipFill>
          <a:blip r:embed="rId4"/>
          <a:stretch>
            <a:fillRect/>
          </a:stretch>
        </p:blipFill>
        <p:spPr>
          <a:xfrm>
            <a:off x="228600" y="2667000"/>
            <a:ext cx="7391400" cy="4055794"/>
          </a:xfrm>
          <a:prstGeom prst="rect">
            <a:avLst/>
          </a:prstGeom>
        </p:spPr>
      </p:pic>
    </p:spTree>
    <p:extLst>
      <p:ext uri="{BB962C8B-B14F-4D97-AF65-F5344CB8AC3E}">
        <p14:creationId xmlns:p14="http://schemas.microsoft.com/office/powerpoint/2010/main" val="2039588542"/>
      </p:ext>
    </p:extLst>
  </p:cSld>
  <p:clrMapOvr>
    <a:masterClrMapping/>
  </p:clrMapOvr>
  <mc:AlternateContent xmlns:mc="http://schemas.openxmlformats.org/markup-compatibility/2006" xmlns:p14="http://schemas.microsoft.com/office/powerpoint/2010/main">
    <mc:Choice Requires="p14">
      <p:transition p14:dur="10" advTm="11105"/>
    </mc:Choice>
    <mc:Fallback xmlns="">
      <p:transition advTm="1110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REAL 3D data acquisition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36749"/>
            <a:ext cx="7391400" cy="5543550"/>
          </a:xfrm>
          <a:prstGeom prst="rect">
            <a:avLst/>
          </a:prstGeom>
        </p:spPr>
      </p:pic>
      <p:sp>
        <p:nvSpPr>
          <p:cNvPr id="2" name="Rectangle 1"/>
          <p:cNvSpPr/>
          <p:nvPr/>
        </p:nvSpPr>
        <p:spPr>
          <a:xfrm>
            <a:off x="5791201" y="1600200"/>
            <a:ext cx="3352800" cy="2862322"/>
          </a:xfrm>
          <a:prstGeom prst="rect">
            <a:avLst/>
          </a:prstGeom>
        </p:spPr>
        <p:txBody>
          <a:bodyPr wrap="square">
            <a:spAutoFit/>
          </a:bodyPr>
          <a:lstStyle/>
          <a:p>
            <a:pPr marL="285750" indent="-285750">
              <a:buFont typeface="Wingdings" panose="05000000000000000000" pitchFamily="2" charset="2"/>
              <a:buChar char="q"/>
            </a:pPr>
            <a:r>
              <a:rPr lang="en-CA" dirty="0"/>
              <a:t>2 x 2 km area</a:t>
            </a:r>
          </a:p>
          <a:p>
            <a:pPr marL="742950" lvl="1" indent="-285750">
              <a:buFont typeface="Wingdings" panose="05000000000000000000" pitchFamily="2" charset="2"/>
              <a:buChar char="q"/>
            </a:pPr>
            <a:r>
              <a:rPr lang="en-CA" dirty="0" err="1"/>
              <a:t>Scaleable</a:t>
            </a:r>
            <a:endParaRPr lang="en-CA" dirty="0"/>
          </a:p>
          <a:p>
            <a:pPr marL="285750" indent="-285750">
              <a:buFont typeface="Wingdings" panose="05000000000000000000" pitchFamily="2" charset="2"/>
              <a:buChar char="q"/>
            </a:pPr>
            <a:endParaRPr lang="en-CA" dirty="0"/>
          </a:p>
          <a:p>
            <a:pPr marL="285750" indent="-285750">
              <a:buFont typeface="Wingdings" panose="05000000000000000000" pitchFamily="2" charset="2"/>
              <a:buChar char="q"/>
            </a:pPr>
            <a:r>
              <a:rPr lang="en-CA" dirty="0"/>
              <a:t>Up to 300 receiver channels for every transmit</a:t>
            </a:r>
          </a:p>
          <a:p>
            <a:pPr marL="285750" indent="-285750">
              <a:buFont typeface="Wingdings" panose="05000000000000000000" pitchFamily="2" charset="2"/>
              <a:buChar char="q"/>
            </a:pPr>
            <a:endParaRPr lang="en-CA" dirty="0"/>
          </a:p>
          <a:p>
            <a:pPr marL="285750" indent="-285750">
              <a:buFont typeface="Wingdings" panose="05000000000000000000" pitchFamily="2" charset="2"/>
              <a:buChar char="q"/>
            </a:pPr>
            <a:r>
              <a:rPr lang="en-CA" dirty="0"/>
              <a:t>Unprecedented: equal number of orthogonal dipoles</a:t>
            </a:r>
          </a:p>
          <a:p>
            <a:endParaRPr lang="en-CA" dirty="0"/>
          </a:p>
        </p:txBody>
      </p:sp>
    </p:spTree>
    <p:extLst>
      <p:ext uri="{BB962C8B-B14F-4D97-AF65-F5344CB8AC3E}">
        <p14:creationId xmlns:p14="http://schemas.microsoft.com/office/powerpoint/2010/main" val="1716208471"/>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a:spLocks noGrp="1"/>
          </p:cNvSpPr>
          <p:nvPr>
            <p:ph type="title"/>
          </p:nvPr>
        </p:nvSpPr>
        <p:spPr/>
        <p:txBody>
          <a:bodyPr/>
          <a:lstStyle/>
          <a:p>
            <a:pPr>
              <a:defRPr/>
            </a:pPr>
            <a:r>
              <a:rPr lang="en-US" dirty="0"/>
              <a:t>Survey footprint </a:t>
            </a: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009543"/>
            <a:ext cx="978122" cy="879695"/>
          </a:xfrm>
          <a:prstGeom prst="rect">
            <a:avLst/>
          </a:prstGeom>
        </p:spPr>
      </p:pic>
      <p:pic>
        <p:nvPicPr>
          <p:cNvPr id="1433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2620424"/>
            <a:ext cx="685800" cy="84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2209800" y="950696"/>
            <a:ext cx="6686550" cy="5724525"/>
          </a:xfrm>
          <a:prstGeom prst="rect">
            <a:avLst/>
          </a:prstGeom>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195673"/>
            <a:ext cx="399435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6559784"/>
      </p:ext>
    </p:extLst>
  </p:cSld>
  <p:clrMapOvr>
    <a:masterClrMapping/>
  </p:clrMapOvr>
  <mc:AlternateContent xmlns:mc="http://schemas.openxmlformats.org/markup-compatibility/2006" xmlns:p14="http://schemas.microsoft.com/office/powerpoint/2010/main">
    <mc:Choice Requires="p14">
      <p:transition p14:dur="10" advTm="6360"/>
    </mc:Choice>
    <mc:Fallback xmlns="">
      <p:transition advTm="636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ORION 3D layout</a:t>
            </a:r>
          </a:p>
        </p:txBody>
      </p:sp>
      <p:sp>
        <p:nvSpPr>
          <p:cNvPr id="4" name="TextBox 3"/>
          <p:cNvSpPr txBox="1"/>
          <p:nvPr/>
        </p:nvSpPr>
        <p:spPr>
          <a:xfrm>
            <a:off x="6885563" y="2714537"/>
            <a:ext cx="1877437" cy="369332"/>
          </a:xfrm>
          <a:prstGeom prst="rect">
            <a:avLst/>
          </a:prstGeom>
          <a:noFill/>
        </p:spPr>
        <p:txBody>
          <a:bodyPr wrap="none" rtlCol="0">
            <a:spAutoFit/>
          </a:bodyPr>
          <a:lstStyle/>
          <a:p>
            <a:r>
              <a:rPr lang="en-CA" dirty="0"/>
              <a:t>Current injection</a:t>
            </a:r>
          </a:p>
        </p:txBody>
      </p:sp>
      <p:sp>
        <p:nvSpPr>
          <p:cNvPr id="5" name="TextBox 4"/>
          <p:cNvSpPr txBox="1"/>
          <p:nvPr/>
        </p:nvSpPr>
        <p:spPr>
          <a:xfrm>
            <a:off x="6938397" y="2247907"/>
            <a:ext cx="1595309" cy="369332"/>
          </a:xfrm>
          <a:prstGeom prst="rect">
            <a:avLst/>
          </a:prstGeom>
          <a:noFill/>
        </p:spPr>
        <p:txBody>
          <a:bodyPr wrap="none" rtlCol="0">
            <a:spAutoFit/>
          </a:bodyPr>
          <a:lstStyle/>
          <a:p>
            <a:r>
              <a:rPr lang="en-CA" dirty="0"/>
              <a:t>Data recorder</a:t>
            </a:r>
          </a:p>
        </p:txBody>
      </p:sp>
      <p:sp>
        <p:nvSpPr>
          <p:cNvPr id="6" name="TextBox 5"/>
          <p:cNvSpPr txBox="1"/>
          <p:nvPr/>
        </p:nvSpPr>
        <p:spPr>
          <a:xfrm>
            <a:off x="6885563" y="1791761"/>
            <a:ext cx="1813317" cy="369332"/>
          </a:xfrm>
          <a:prstGeom prst="rect">
            <a:avLst/>
          </a:prstGeom>
          <a:noFill/>
        </p:spPr>
        <p:txBody>
          <a:bodyPr wrap="none" rtlCol="0">
            <a:spAutoFit/>
          </a:bodyPr>
          <a:lstStyle/>
          <a:p>
            <a:r>
              <a:rPr lang="en-CA" dirty="0"/>
              <a:t>Receiver dipole</a:t>
            </a:r>
          </a:p>
        </p:txBody>
      </p:sp>
      <p:sp>
        <p:nvSpPr>
          <p:cNvPr id="7" name="TextBox 6"/>
          <p:cNvSpPr txBox="1"/>
          <p:nvPr/>
        </p:nvSpPr>
        <p:spPr>
          <a:xfrm>
            <a:off x="6938398" y="3124200"/>
            <a:ext cx="1569660" cy="646331"/>
          </a:xfrm>
          <a:prstGeom prst="rect">
            <a:avLst/>
          </a:prstGeom>
          <a:noFill/>
        </p:spPr>
        <p:txBody>
          <a:bodyPr wrap="none" rtlCol="0">
            <a:spAutoFit/>
          </a:bodyPr>
          <a:lstStyle/>
          <a:p>
            <a:r>
              <a:rPr lang="en-CA" dirty="0"/>
              <a:t>“Conceptual” </a:t>
            </a:r>
          </a:p>
          <a:p>
            <a:r>
              <a:rPr lang="en-CA" dirty="0"/>
              <a:t>current path</a:t>
            </a:r>
          </a:p>
        </p:txBody>
      </p:sp>
      <p:grpSp>
        <p:nvGrpSpPr>
          <p:cNvPr id="171" name="Group 170"/>
          <p:cNvGrpSpPr/>
          <p:nvPr/>
        </p:nvGrpSpPr>
        <p:grpSpPr>
          <a:xfrm>
            <a:off x="539474" y="1634995"/>
            <a:ext cx="5124369" cy="2916592"/>
            <a:chOff x="1043608" y="1746879"/>
            <a:chExt cx="6088672" cy="3741850"/>
          </a:xfrm>
        </p:grpSpPr>
        <p:cxnSp>
          <p:nvCxnSpPr>
            <p:cNvPr id="9" name="Straight Arrow Connector 8"/>
            <p:cNvCxnSpPr/>
            <p:nvPr/>
          </p:nvCxnSpPr>
          <p:spPr>
            <a:xfrm>
              <a:off x="1310357" y="1746879"/>
              <a:ext cx="840090" cy="92648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91004" y="1969592"/>
              <a:ext cx="559443" cy="7037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48482" y="1969592"/>
              <a:ext cx="0" cy="7037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150448" y="1975670"/>
              <a:ext cx="549344" cy="69769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8482" y="1752957"/>
              <a:ext cx="833601" cy="92040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148482" y="1969592"/>
              <a:ext cx="1103788" cy="7037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48482" y="2204864"/>
              <a:ext cx="833601" cy="47320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148482" y="2673360"/>
              <a:ext cx="830114" cy="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331640" y="2678072"/>
              <a:ext cx="830114" cy="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331640" y="2204864"/>
              <a:ext cx="816842" cy="46849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043608" y="1975670"/>
              <a:ext cx="1106840" cy="70240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320817" y="2673360"/>
              <a:ext cx="827665" cy="47861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043608" y="2678072"/>
              <a:ext cx="1106840" cy="70269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591004" y="2673360"/>
              <a:ext cx="557478" cy="70132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150448" y="2678072"/>
              <a:ext cx="11306" cy="6926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150448" y="2678072"/>
              <a:ext cx="621352" cy="6926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150448" y="2673360"/>
              <a:ext cx="821175" cy="47861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320817" y="2673360"/>
              <a:ext cx="835285" cy="93754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320817" y="2678072"/>
              <a:ext cx="827665" cy="141117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320817" y="2678072"/>
              <a:ext cx="827665" cy="187946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043608" y="2678072"/>
              <a:ext cx="1106840" cy="209609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150448" y="2673360"/>
              <a:ext cx="11306" cy="210278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591004" y="2678072"/>
              <a:ext cx="559444" cy="209807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148482" y="2678072"/>
              <a:ext cx="623318" cy="209215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2148482" y="1971567"/>
              <a:ext cx="1661266" cy="71258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148482" y="1975670"/>
              <a:ext cx="2216378" cy="70240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148482" y="1746879"/>
              <a:ext cx="2481315" cy="93727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156101" y="1975670"/>
              <a:ext cx="2754343" cy="70240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2148482" y="1965643"/>
              <a:ext cx="3322641" cy="70771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156101" y="1975670"/>
              <a:ext cx="3873117" cy="69769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148482" y="1746879"/>
              <a:ext cx="4152646" cy="93119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156101" y="1975670"/>
              <a:ext cx="4418701" cy="70240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56101" y="1977645"/>
              <a:ext cx="4976179" cy="70650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156101" y="2204864"/>
              <a:ext cx="4145027" cy="47320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148482" y="2673360"/>
              <a:ext cx="4152646" cy="471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148482" y="2678072"/>
              <a:ext cx="4152646" cy="47998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156101" y="2678072"/>
              <a:ext cx="4976179" cy="69874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156101" y="2684150"/>
              <a:ext cx="4418701" cy="69950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156101" y="2684150"/>
              <a:ext cx="3873117" cy="6926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156101" y="2673360"/>
              <a:ext cx="3315022" cy="70345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148482" y="2684150"/>
              <a:ext cx="2761962" cy="6926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156101" y="2684150"/>
              <a:ext cx="2473696" cy="47390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156101" y="2678072"/>
              <a:ext cx="2271883" cy="69661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148482" y="2684150"/>
              <a:ext cx="1665130" cy="68659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148482" y="2684150"/>
              <a:ext cx="1103788" cy="6926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148482" y="2684150"/>
              <a:ext cx="830114" cy="93365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156101" y="2684150"/>
              <a:ext cx="825982" cy="139901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156101" y="2678072"/>
              <a:ext cx="815522" cy="187946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156101" y="2678072"/>
              <a:ext cx="1096169" cy="21041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156101" y="2684150"/>
              <a:ext cx="1657511" cy="209199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148482" y="2684150"/>
              <a:ext cx="2216969" cy="209199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48482" y="2678072"/>
              <a:ext cx="2481315" cy="187946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156101" y="2678072"/>
              <a:ext cx="2488089" cy="141117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161754" y="2684150"/>
              <a:ext cx="2475016" cy="93365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161754" y="2684150"/>
              <a:ext cx="4139374" cy="9267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148482" y="2678072"/>
              <a:ext cx="4152646" cy="141117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156101" y="2678072"/>
              <a:ext cx="4145027" cy="187946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156101" y="2684150"/>
              <a:ext cx="3873117" cy="208607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148482" y="2678072"/>
              <a:ext cx="3322641" cy="209807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156101" y="2684150"/>
              <a:ext cx="2754343" cy="209807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156101" y="2678072"/>
              <a:ext cx="4418701" cy="209215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161754" y="2678072"/>
              <a:ext cx="4970526" cy="209215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2148482" y="2678072"/>
              <a:ext cx="4145673" cy="233839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148482" y="2678072"/>
              <a:ext cx="4145673" cy="281065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148482" y="2678072"/>
              <a:ext cx="2488288" cy="233839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2148482" y="2678072"/>
              <a:ext cx="2481315" cy="281065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156101" y="2684150"/>
              <a:ext cx="822495" cy="233231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156101" y="2678072"/>
              <a:ext cx="815522" cy="281065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1331640" y="2678072"/>
              <a:ext cx="824461" cy="281065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1310357" y="2678072"/>
              <a:ext cx="838126" cy="233231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9" name="5-Point Star 78"/>
            <p:cNvSpPr/>
            <p:nvPr/>
          </p:nvSpPr>
          <p:spPr>
            <a:xfrm>
              <a:off x="2051574" y="2556656"/>
              <a:ext cx="200219" cy="21347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8" name="Group 247"/>
          <p:cNvGrpSpPr/>
          <p:nvPr/>
        </p:nvGrpSpPr>
        <p:grpSpPr>
          <a:xfrm>
            <a:off x="304800" y="1447800"/>
            <a:ext cx="5595243" cy="3286244"/>
            <a:chOff x="304800" y="1447800"/>
            <a:chExt cx="5595243" cy="3286244"/>
          </a:xfrm>
        </p:grpSpPr>
        <p:cxnSp>
          <p:nvCxnSpPr>
            <p:cNvPr id="81" name="Straight Arrow Connector 80"/>
            <p:cNvCxnSpPr/>
            <p:nvPr/>
          </p:nvCxnSpPr>
          <p:spPr>
            <a:xfrm flipV="1">
              <a:off x="769845" y="2173620"/>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769845" y="1805511"/>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63976"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1233163"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769845" y="1447800"/>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304800"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726153" y="1766990"/>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8" name="Straight Arrow Connector 87"/>
            <p:cNvCxnSpPr/>
            <p:nvPr/>
          </p:nvCxnSpPr>
          <p:spPr>
            <a:xfrm flipV="1">
              <a:off x="2168005" y="2173620"/>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2168005" y="1805511"/>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2162137"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2631323"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2168005" y="1447800"/>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1702960"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2124313" y="1766990"/>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5" name="Straight Arrow Connector 94"/>
            <p:cNvCxnSpPr/>
            <p:nvPr/>
          </p:nvCxnSpPr>
          <p:spPr>
            <a:xfrm flipV="1">
              <a:off x="3563563" y="2173620"/>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3563563" y="1805511"/>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557695"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4026881"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3563563" y="1447800"/>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3098518" y="1808589"/>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3519871" y="1766990"/>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2" name="Straight Arrow Connector 101"/>
            <p:cNvCxnSpPr/>
            <p:nvPr/>
          </p:nvCxnSpPr>
          <p:spPr>
            <a:xfrm flipV="1">
              <a:off x="769845" y="326882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769845" y="2900716"/>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763976"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1233163"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769845" y="254300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304800"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726153" y="2862196"/>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9" name="Straight Arrow Connector 108"/>
            <p:cNvCxnSpPr/>
            <p:nvPr/>
          </p:nvCxnSpPr>
          <p:spPr>
            <a:xfrm flipV="1">
              <a:off x="2168005" y="326882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2168005" y="2900716"/>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2162137"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2631323"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2168005" y="254300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702960"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2124313" y="2862196"/>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6" name="Straight Arrow Connector 115"/>
            <p:cNvCxnSpPr/>
            <p:nvPr/>
          </p:nvCxnSpPr>
          <p:spPr>
            <a:xfrm flipV="1">
              <a:off x="3563563" y="326882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V="1">
              <a:off x="3563563" y="2900716"/>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3557695"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4026881"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V="1">
              <a:off x="3563563" y="254300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3098518" y="2903794"/>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a:xfrm>
              <a:off x="3519871" y="2862196"/>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3" name="Straight Arrow Connector 122"/>
            <p:cNvCxnSpPr/>
            <p:nvPr/>
          </p:nvCxnSpPr>
          <p:spPr>
            <a:xfrm flipV="1">
              <a:off x="769845" y="4359654"/>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769845" y="399154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63976"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1233163"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769845" y="3633834"/>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304800"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726153" y="3953024"/>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0" name="Straight Arrow Connector 129"/>
            <p:cNvCxnSpPr/>
            <p:nvPr/>
          </p:nvCxnSpPr>
          <p:spPr>
            <a:xfrm flipV="1">
              <a:off x="2168005" y="4359654"/>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2168005" y="399154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2162137"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2631323"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V="1">
              <a:off x="2168005" y="3633834"/>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702960"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6" name="Rectangle 135"/>
            <p:cNvSpPr/>
            <p:nvPr/>
          </p:nvSpPr>
          <p:spPr>
            <a:xfrm>
              <a:off x="2124313" y="3953024"/>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7" name="Straight Arrow Connector 136"/>
            <p:cNvCxnSpPr/>
            <p:nvPr/>
          </p:nvCxnSpPr>
          <p:spPr>
            <a:xfrm flipV="1">
              <a:off x="3563563" y="4359654"/>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V="1">
              <a:off x="3563563" y="3991545"/>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3557695"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4026881"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V="1">
              <a:off x="3563563" y="3633834"/>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3098518" y="3994623"/>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3519871" y="3953024"/>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4" name="Straight Arrow Connector 143"/>
            <p:cNvCxnSpPr/>
            <p:nvPr/>
          </p:nvCxnSpPr>
          <p:spPr>
            <a:xfrm flipV="1">
              <a:off x="4964326" y="2178358"/>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4964326" y="1810248"/>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4958457" y="1813326"/>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5427644" y="1813326"/>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4964326" y="1452538"/>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4499281" y="1813326"/>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0" name="Rectangle 149"/>
            <p:cNvSpPr/>
            <p:nvPr/>
          </p:nvSpPr>
          <p:spPr>
            <a:xfrm>
              <a:off x="4920634" y="1771728"/>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1" name="Straight Arrow Connector 150"/>
            <p:cNvCxnSpPr/>
            <p:nvPr/>
          </p:nvCxnSpPr>
          <p:spPr>
            <a:xfrm flipV="1">
              <a:off x="4964326" y="3273563"/>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4964326" y="2905454"/>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4958457" y="2908532"/>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5427644" y="2908532"/>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V="1">
              <a:off x="4964326" y="2547743"/>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4499281" y="2908532"/>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7" name="Rectangle 156"/>
            <p:cNvSpPr/>
            <p:nvPr/>
          </p:nvSpPr>
          <p:spPr>
            <a:xfrm>
              <a:off x="4920634" y="2866933"/>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8" name="Straight Arrow Connector 157"/>
            <p:cNvCxnSpPr/>
            <p:nvPr/>
          </p:nvCxnSpPr>
          <p:spPr>
            <a:xfrm flipV="1">
              <a:off x="4961114" y="4358508"/>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flipV="1">
              <a:off x="4961114" y="3990398"/>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4955245" y="3993476"/>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5424432" y="3993476"/>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4961114" y="3632688"/>
              <a:ext cx="0" cy="37439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4496069" y="3993476"/>
              <a:ext cx="472399"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4917422" y="3951878"/>
              <a:ext cx="93254" cy="8627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7" name="Rectangle 166"/>
          <p:cNvSpPr/>
          <p:nvPr/>
        </p:nvSpPr>
        <p:spPr>
          <a:xfrm>
            <a:off x="6479487" y="2349375"/>
            <a:ext cx="153688" cy="149344"/>
          </a:xfrm>
          <a:prstGeom prst="rect">
            <a:avLst/>
          </a:prstGeom>
          <a:solidFill>
            <a:srgbClr val="92D050"/>
          </a:solidFill>
          <a:ln>
            <a:solidFill>
              <a:srgbClr val="437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8" name="Straight Arrow Connector 167"/>
          <p:cNvCxnSpPr/>
          <p:nvPr/>
        </p:nvCxnSpPr>
        <p:spPr>
          <a:xfrm>
            <a:off x="6213289" y="2007785"/>
            <a:ext cx="588588" cy="0"/>
          </a:xfrm>
          <a:prstGeom prst="straightConnector1">
            <a:avLst/>
          </a:prstGeom>
          <a:ln w="317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6310853" y="3429000"/>
            <a:ext cx="495369" cy="0"/>
          </a:xfrm>
          <a:prstGeom prst="straightConnector1">
            <a:avLst/>
          </a:prstGeom>
          <a:ln w="317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0" name="5-Point Star 169"/>
          <p:cNvSpPr>
            <a:spLocks/>
          </p:cNvSpPr>
          <p:nvPr/>
        </p:nvSpPr>
        <p:spPr>
          <a:xfrm>
            <a:off x="6419171" y="2743200"/>
            <a:ext cx="274320" cy="2743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4" name="5-Point Star 173"/>
          <p:cNvSpPr/>
          <p:nvPr/>
        </p:nvSpPr>
        <p:spPr>
          <a:xfrm>
            <a:off x="4227077" y="3308414"/>
            <a:ext cx="168509" cy="16639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5" name="Straight Arrow Connector 174"/>
          <p:cNvCxnSpPr/>
          <p:nvPr/>
        </p:nvCxnSpPr>
        <p:spPr>
          <a:xfrm flipH="1" flipV="1">
            <a:off x="4316088" y="3405800"/>
            <a:ext cx="707039" cy="72214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flipH="1" flipV="1">
            <a:off x="4316088" y="3405800"/>
            <a:ext cx="470840" cy="54855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flipV="1">
            <a:off x="4317741" y="3405800"/>
            <a:ext cx="0" cy="54855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3853746" y="3405800"/>
            <a:ext cx="462341" cy="54381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V="1">
            <a:off x="3616163" y="3405800"/>
            <a:ext cx="701578" cy="71741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V="1">
            <a:off x="3388768" y="3405800"/>
            <a:ext cx="928974" cy="54855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V="1">
            <a:off x="3616163" y="3402127"/>
            <a:ext cx="701578" cy="36884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V="1">
            <a:off x="3619098" y="3405800"/>
            <a:ext cx="698643" cy="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V="1">
            <a:off x="4306571" y="3402127"/>
            <a:ext cx="698643" cy="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4317741" y="3405800"/>
            <a:ext cx="687473" cy="36517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4316087" y="3402127"/>
            <a:ext cx="931542" cy="54748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V="1">
            <a:off x="4317741" y="3032742"/>
            <a:ext cx="696582" cy="37305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V="1">
            <a:off x="4316087" y="2854410"/>
            <a:ext cx="931542" cy="547717"/>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V="1">
            <a:off x="4317741" y="2859148"/>
            <a:ext cx="469187" cy="5466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flipV="1">
            <a:off x="4306571" y="2862226"/>
            <a:ext cx="9515" cy="53990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flipV="1">
            <a:off x="3793142" y="2862226"/>
            <a:ext cx="522944" cy="53990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3624967" y="3032742"/>
            <a:ext cx="691120" cy="37305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V="1">
            <a:off x="4311328" y="2675031"/>
            <a:ext cx="702995" cy="73076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flipV="1">
            <a:off x="4317741" y="2302184"/>
            <a:ext cx="696582" cy="109994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flipV="1">
            <a:off x="4317741" y="1937176"/>
            <a:ext cx="696582" cy="14649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V="1">
            <a:off x="4316087" y="1768319"/>
            <a:ext cx="931542" cy="163380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H="1" flipV="1">
            <a:off x="4306571" y="1766780"/>
            <a:ext cx="9515" cy="163902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V="1">
            <a:off x="4316087" y="1766780"/>
            <a:ext cx="470841" cy="163534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H="1" flipV="1">
            <a:off x="3793142" y="1771397"/>
            <a:ext cx="524599" cy="163073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flipH="1">
            <a:off x="2919581" y="3397390"/>
            <a:ext cx="1398160" cy="55542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a:off x="2452386" y="3402127"/>
            <a:ext cx="1865356" cy="54748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a:off x="2229409" y="3397390"/>
            <a:ext cx="2088333" cy="73055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1993210" y="3402127"/>
            <a:ext cx="2318119" cy="54748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a:off x="1521329" y="3405800"/>
            <a:ext cx="2796412" cy="55163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a:off x="1051623" y="3405800"/>
            <a:ext cx="3259706" cy="543816"/>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flipH="1">
            <a:off x="822777" y="3402127"/>
            <a:ext cx="3494964" cy="72582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H="1">
            <a:off x="592447" y="3402127"/>
            <a:ext cx="3718882" cy="54748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V="1">
            <a:off x="4311330" y="2869165"/>
            <a:ext cx="1425008" cy="52822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H="1">
            <a:off x="822777" y="3402127"/>
            <a:ext cx="3488552" cy="36884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H="1">
            <a:off x="822777" y="3402127"/>
            <a:ext cx="3494964" cy="367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flipH="1" flipV="1">
            <a:off x="822777" y="3028004"/>
            <a:ext cx="3494964" cy="37412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H="1" flipV="1">
            <a:off x="592447" y="2852156"/>
            <a:ext cx="3718882" cy="54523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H="1" flipV="1">
            <a:off x="1051623" y="2857488"/>
            <a:ext cx="3259706" cy="53990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H="1" flipV="1">
            <a:off x="1521329" y="2857488"/>
            <a:ext cx="2790000" cy="54831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H="1" flipV="1">
            <a:off x="1993210" y="2857488"/>
            <a:ext cx="2324532" cy="53990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flipH="1" flipV="1">
            <a:off x="2229409" y="3028004"/>
            <a:ext cx="2081920" cy="36938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H="1" flipV="1">
            <a:off x="2399259" y="2859148"/>
            <a:ext cx="1912070" cy="54297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flipV="1">
            <a:off x="2916329" y="2862226"/>
            <a:ext cx="1401412" cy="535164"/>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H="1" flipV="1">
            <a:off x="3388768" y="2857488"/>
            <a:ext cx="928974" cy="539901"/>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flipV="1">
            <a:off x="3619098" y="2669651"/>
            <a:ext cx="698643" cy="72773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flipV="1">
            <a:off x="3616163" y="2306922"/>
            <a:ext cx="695166" cy="109046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H="1" flipV="1">
            <a:off x="3624967" y="1937176"/>
            <a:ext cx="686362" cy="14649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flipH="1" flipV="1">
            <a:off x="3388768" y="1762042"/>
            <a:ext cx="922561" cy="164008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H="1" flipV="1">
            <a:off x="2916329" y="1766780"/>
            <a:ext cx="1395000" cy="163061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H="1" flipV="1">
            <a:off x="2451888" y="1766780"/>
            <a:ext cx="1865853" cy="163061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H="1" flipV="1">
            <a:off x="2229409" y="1937176"/>
            <a:ext cx="2088333" cy="14649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flipH="1" flipV="1">
            <a:off x="2217295" y="2302184"/>
            <a:ext cx="2094034" cy="109994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flipV="1">
            <a:off x="2223540" y="2669651"/>
            <a:ext cx="2083031" cy="72773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flipV="1">
            <a:off x="822777" y="2675031"/>
            <a:ext cx="3483794" cy="722359"/>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flipV="1">
            <a:off x="822777" y="2302184"/>
            <a:ext cx="3494964" cy="109994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H="1" flipV="1">
            <a:off x="822777" y="1937176"/>
            <a:ext cx="3488552" cy="14649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H="1" flipV="1">
            <a:off x="1051623" y="1771397"/>
            <a:ext cx="3259706" cy="1625993"/>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H="1" flipV="1">
            <a:off x="1521329" y="1766780"/>
            <a:ext cx="2796412" cy="163534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H="1" flipV="1">
            <a:off x="1993210" y="1762042"/>
            <a:ext cx="2318119" cy="1635348"/>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H="1" flipV="1">
            <a:off x="592447" y="1771397"/>
            <a:ext cx="3718882" cy="163073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flipV="1">
            <a:off x="4306571" y="1771397"/>
            <a:ext cx="1402828" cy="163073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flipH="1" flipV="1">
            <a:off x="828646" y="1579465"/>
            <a:ext cx="3489095" cy="182266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H="1">
            <a:off x="828646" y="3402128"/>
            <a:ext cx="3489096" cy="10917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2223540" y="1579465"/>
            <a:ext cx="2094201" cy="182266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H="1">
            <a:off x="2207693" y="3402128"/>
            <a:ext cx="2110049" cy="1091752"/>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flipH="1" flipV="1">
            <a:off x="3619098" y="1579465"/>
            <a:ext cx="692231" cy="181792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H="1">
            <a:off x="3624967" y="3402128"/>
            <a:ext cx="686362" cy="109649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a:off x="4311329" y="3402128"/>
            <a:ext cx="698553" cy="1096490"/>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flipV="1">
            <a:off x="4317741" y="1584203"/>
            <a:ext cx="705386" cy="1817925"/>
          </a:xfrm>
          <a:prstGeom prst="straightConnector1">
            <a:avLst/>
          </a:prstGeom>
          <a:ln w="1270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4" name="5-Point Star 243"/>
          <p:cNvSpPr/>
          <p:nvPr/>
        </p:nvSpPr>
        <p:spPr>
          <a:xfrm>
            <a:off x="4233487" y="3314192"/>
            <a:ext cx="168509" cy="16639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5" name="Content Placeholder 1"/>
          <p:cNvSpPr txBox="1">
            <a:spLocks/>
          </p:cNvSpPr>
          <p:nvPr/>
        </p:nvSpPr>
        <p:spPr>
          <a:xfrm>
            <a:off x="83976" y="5257800"/>
            <a:ext cx="6609584" cy="1815470"/>
          </a:xfrm>
          <a:prstGeom prst="rect">
            <a:avLst/>
          </a:prstGeom>
        </p:spPr>
        <p:txBody>
          <a:bodyPr/>
          <a:lstStyle>
            <a:lvl1pPr marL="342900" indent="-342900" algn="l" defTabSz="914400" rtl="0" eaLnBrk="1" latinLnBrk="0" hangingPunct="1">
              <a:spcBef>
                <a:spcPct val="20000"/>
              </a:spcBef>
              <a:buClr>
                <a:schemeClr val="accent1"/>
              </a:buClr>
              <a:buSzPct val="80000"/>
              <a:buFont typeface="Courier New" pitchFamily="49" charset="0"/>
              <a:buChar char="o"/>
              <a:defRPr sz="20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Clr>
                <a:schemeClr val="accent1"/>
              </a:buClr>
              <a:buSzPct val="80000"/>
              <a:buFont typeface="Courier New" pitchFamily="49" charset="0"/>
              <a:buChar char="o"/>
              <a:defRPr sz="1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chemeClr val="accent1"/>
              </a:buClr>
              <a:buSzPct val="80000"/>
              <a:buFont typeface="Courier New" pitchFamily="49" charset="0"/>
              <a:buChar char="o"/>
              <a:defRPr sz="16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chemeClr val="accent1"/>
              </a:buClr>
              <a:buSzPct val="80000"/>
              <a:buFont typeface="Courier New" pitchFamily="49" charset="0"/>
              <a:buChar char="o"/>
              <a:defRPr sz="1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chemeClr val="accent1"/>
              </a:buClr>
              <a:buSzPct val="80000"/>
              <a:buFont typeface="Courier New" pitchFamily="49" charset="0"/>
              <a:buChar char="o"/>
              <a:defRPr sz="12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600" b="1" dirty="0"/>
              <a:t>True 3D DCIP measurement</a:t>
            </a:r>
          </a:p>
          <a:p>
            <a:pPr fontAlgn="auto">
              <a:spcAft>
                <a:spcPts val="0"/>
              </a:spcAft>
            </a:pPr>
            <a:r>
              <a:rPr lang="en-US" sz="1600" b="1" dirty="0"/>
              <a:t>Simultaneous receiver sampling</a:t>
            </a:r>
          </a:p>
          <a:p>
            <a:pPr fontAlgn="auto">
              <a:spcAft>
                <a:spcPts val="0"/>
              </a:spcAft>
            </a:pPr>
            <a:r>
              <a:rPr lang="en-US" sz="1600" b="1" dirty="0"/>
              <a:t>Omnidirectional data free from receiver geometry bias</a:t>
            </a:r>
          </a:p>
          <a:p>
            <a:pPr lvl="4" fontAlgn="auto">
              <a:spcAft>
                <a:spcPts val="0"/>
              </a:spcAft>
            </a:pPr>
            <a:endParaRPr lang="en-CA" sz="1600" b="1" dirty="0"/>
          </a:p>
        </p:txBody>
      </p:sp>
      <p:sp>
        <p:nvSpPr>
          <p:cNvPr id="246" name="5-Point Star 169"/>
          <p:cNvSpPr>
            <a:spLocks/>
          </p:cNvSpPr>
          <p:nvPr/>
        </p:nvSpPr>
        <p:spPr>
          <a:xfrm>
            <a:off x="735428" y="4519950"/>
            <a:ext cx="49189" cy="4924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7" name="Picture 10" descr="Z:\2-Marketing\Images\CHILE-PERU-ARGENTINA- PHOTOS\Cerro Grande Chile\IMG_35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2580" y="4027597"/>
            <a:ext cx="2600088" cy="17333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49" name="Picture 2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878" y="5993805"/>
            <a:ext cx="978122" cy="879695"/>
          </a:xfrm>
          <a:prstGeom prst="rect">
            <a:avLst/>
          </a:prstGeom>
        </p:spPr>
      </p:pic>
    </p:spTree>
    <p:extLst>
      <p:ext uri="{BB962C8B-B14F-4D97-AF65-F5344CB8AC3E}">
        <p14:creationId xmlns:p14="http://schemas.microsoft.com/office/powerpoint/2010/main" val="1032834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548" y="999050"/>
            <a:ext cx="8382000" cy="3460100"/>
          </a:xfrm>
        </p:spPr>
        <p:txBody>
          <a:bodyPr/>
          <a:lstStyle/>
          <a:p>
            <a:r>
              <a:rPr lang="en-US" sz="1800" b="1" dirty="0">
                <a:latin typeface="+mn-lt"/>
              </a:rPr>
              <a:t>Survey flexibility</a:t>
            </a:r>
          </a:p>
          <a:p>
            <a:pPr lvl="1"/>
            <a:r>
              <a:rPr lang="en-US" sz="1600" dirty="0">
                <a:latin typeface="+mn-lt"/>
              </a:rPr>
              <a:t>Distributed acquisition allows for customization of the survey layout </a:t>
            </a:r>
          </a:p>
          <a:p>
            <a:r>
              <a:rPr lang="en-US" sz="1800" b="1" dirty="0">
                <a:latin typeface="+mn-lt"/>
              </a:rPr>
              <a:t>3D geometry</a:t>
            </a:r>
          </a:p>
          <a:p>
            <a:pPr lvl="1"/>
            <a:r>
              <a:rPr lang="en-US" sz="1600" dirty="0">
                <a:latin typeface="+mn-lt"/>
              </a:rPr>
              <a:t>The survey samples local geology from all directions simultaneously</a:t>
            </a:r>
          </a:p>
          <a:p>
            <a:r>
              <a:rPr lang="en-US" sz="1800" b="1" dirty="0">
                <a:latin typeface="+mn-lt"/>
              </a:rPr>
              <a:t>High signal-to-noise ratio</a:t>
            </a:r>
          </a:p>
          <a:p>
            <a:pPr lvl="1"/>
            <a:r>
              <a:rPr lang="en-US" sz="1600" dirty="0">
                <a:latin typeface="+mn-lt"/>
              </a:rPr>
              <a:t>Low-noise electronics ensure high quality data</a:t>
            </a:r>
          </a:p>
          <a:p>
            <a:r>
              <a:rPr lang="en-US" sz="1800" b="1" dirty="0">
                <a:latin typeface="+mn-lt"/>
              </a:rPr>
              <a:t>Depth penetration</a:t>
            </a:r>
          </a:p>
          <a:p>
            <a:pPr lvl="1"/>
            <a:r>
              <a:rPr lang="en-US" sz="1600" dirty="0">
                <a:latin typeface="+mn-lt"/>
              </a:rPr>
              <a:t>Large-offset data acquisition ensures maximum depth penetration</a:t>
            </a:r>
          </a:p>
          <a:p>
            <a:r>
              <a:rPr lang="en-US" sz="1800" b="1" dirty="0">
                <a:latin typeface="+mn-lt"/>
              </a:rPr>
              <a:t>High resolution</a:t>
            </a:r>
          </a:p>
          <a:p>
            <a:pPr lvl="1"/>
            <a:r>
              <a:rPr lang="en-US" sz="1600" dirty="0">
                <a:latin typeface="+mn-lt"/>
              </a:rPr>
              <a:t>High data volume boosts the resolution of the survey and supports confident and accurate interpretations</a:t>
            </a:r>
          </a:p>
          <a:p>
            <a:pPr lvl="1"/>
            <a:endParaRPr lang="en-US" sz="1600" dirty="0">
              <a:latin typeface="+mn-lt"/>
            </a:endParaRPr>
          </a:p>
        </p:txBody>
      </p:sp>
      <p:sp>
        <p:nvSpPr>
          <p:cNvPr id="2" name="Title 1"/>
          <p:cNvSpPr>
            <a:spLocks noGrp="1"/>
          </p:cNvSpPr>
          <p:nvPr>
            <p:ph type="title"/>
          </p:nvPr>
        </p:nvSpPr>
        <p:spPr/>
        <p:txBody>
          <a:bodyPr>
            <a:normAutofit/>
          </a:bodyPr>
          <a:lstStyle/>
          <a:p>
            <a:r>
              <a:rPr lang="en-US" sz="4000" dirty="0"/>
              <a:t>The ORION 3D advantage</a:t>
            </a:r>
          </a:p>
        </p:txBody>
      </p:sp>
      <p:pic>
        <p:nvPicPr>
          <p:cNvPr id="14339" name="Picture 3" descr="Z:\2-Marketing\1-CORPORATE MARKETING MATERIALS\1-BROCHURES\ALL BROCHURE FILES_Cheryl\Orion 3D\Orion 3D Images\HH_chg_3D.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7995" y="4862516"/>
            <a:ext cx="1917677" cy="165986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2-Marketing\1-CORPORATE MARKETING MATERIALS\1-BROCHURES\ALL BROCHURE FILES_Cheryl\Orion 3D\Orion 3D Images\MTrho_elev1550.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893" y="4862516"/>
            <a:ext cx="2348879" cy="1710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Z:\2-Marketing\1-CORPORATE MARKETING MATERIALS\1-BROCHURES\ALL BROCHURE FILES_Cheryl\Orion 3D\ORION 3D Technical\Drafts &amp; Images\Data Points_aerial view.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0516" y="4804767"/>
            <a:ext cx="2507938" cy="17583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96307" y="4845500"/>
            <a:ext cx="1674209" cy="1717615"/>
          </a:xfrm>
          <a:prstGeom prst="rect">
            <a:avLst/>
          </a:prstGeom>
        </p:spPr>
      </p:pic>
      <p:sp>
        <p:nvSpPr>
          <p:cNvPr id="5" name="TextBox 4"/>
          <p:cNvSpPr txBox="1"/>
          <p:nvPr/>
        </p:nvSpPr>
        <p:spPr>
          <a:xfrm>
            <a:off x="1395975" y="4476167"/>
            <a:ext cx="6228436" cy="369332"/>
          </a:xfrm>
          <a:prstGeom prst="rect">
            <a:avLst/>
          </a:prstGeom>
          <a:noFill/>
        </p:spPr>
        <p:txBody>
          <a:bodyPr wrap="none" rtlCol="0">
            <a:spAutoFit/>
          </a:bodyPr>
          <a:lstStyle/>
          <a:p>
            <a:r>
              <a:rPr lang="en-CA" b="1" dirty="0">
                <a:latin typeface="+mn-lt"/>
              </a:rPr>
              <a:t>Yields best representation of the subsurface for drill planning</a:t>
            </a:r>
          </a:p>
        </p:txBody>
      </p:sp>
      <p:sp>
        <p:nvSpPr>
          <p:cNvPr id="6" name="TextBox 5"/>
          <p:cNvSpPr txBox="1"/>
          <p:nvPr/>
        </p:nvSpPr>
        <p:spPr>
          <a:xfrm>
            <a:off x="533400" y="6502557"/>
            <a:ext cx="7830157" cy="338554"/>
          </a:xfrm>
          <a:prstGeom prst="rect">
            <a:avLst/>
          </a:prstGeom>
          <a:noFill/>
        </p:spPr>
        <p:txBody>
          <a:bodyPr wrap="none" rtlCol="0">
            <a:spAutoFit/>
          </a:bodyPr>
          <a:lstStyle/>
          <a:p>
            <a:r>
              <a:rPr lang="en-CA" sz="1600" dirty="0"/>
              <a:t>Layout                   Planned Coverage                     Results                             Targets</a:t>
            </a:r>
          </a:p>
        </p:txBody>
      </p:sp>
    </p:spTree>
    <p:extLst>
      <p:ext uri="{BB962C8B-B14F-4D97-AF65-F5344CB8AC3E}">
        <p14:creationId xmlns:p14="http://schemas.microsoft.com/office/powerpoint/2010/main" val="1650080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Geophysics at mine sites ?</a:t>
            </a:r>
          </a:p>
        </p:txBody>
      </p:sp>
      <p:pic>
        <p:nvPicPr>
          <p:cNvPr id="10" name="Picture 4" descr="Geo-on-ro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5" b="3055"/>
          <a:stretch/>
        </p:blipFill>
        <p:spPr bwMode="auto">
          <a:xfrm>
            <a:off x="172385" y="912768"/>
            <a:ext cx="8590618" cy="591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onny on the e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0376" y="3505200"/>
            <a:ext cx="2855118" cy="213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Z:\Marketing\CORPORATE MARKETING MATERIALS\Toronto Office Pics\B.C. Run 2008 1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343400"/>
            <a:ext cx="2867849" cy="21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514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 y="975360"/>
            <a:ext cx="9304020" cy="5958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0573" y="1702304"/>
            <a:ext cx="7178054" cy="3758191"/>
          </a:xfrm>
          <a:prstGeom prst="rect">
            <a:avLst/>
          </a:prstGeom>
        </p:spPr>
      </p:pic>
      <p:sp>
        <p:nvSpPr>
          <p:cNvPr id="3" name="Title 2"/>
          <p:cNvSpPr>
            <a:spLocks noGrp="1"/>
          </p:cNvSpPr>
          <p:nvPr>
            <p:ph type="title"/>
          </p:nvPr>
        </p:nvSpPr>
        <p:spPr/>
        <p:txBody>
          <a:bodyPr>
            <a:normAutofit fontScale="90000"/>
          </a:bodyPr>
          <a:lstStyle/>
          <a:p>
            <a:r>
              <a:rPr lang="en-CA" dirty="0"/>
              <a:t>Sampling everything   (from all directions)</a:t>
            </a:r>
          </a:p>
        </p:txBody>
      </p:sp>
      <p:pic>
        <p:nvPicPr>
          <p:cNvPr id="11"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56" y="1514030"/>
            <a:ext cx="8671544" cy="4540132"/>
          </a:xfrm>
          <a:prstGeom prst="rect">
            <a:avLst/>
          </a:prstGeom>
        </p:spPr>
      </p:pic>
      <p:sp>
        <p:nvSpPr>
          <p:cNvPr id="8" name="TextBox 7"/>
          <p:cNvSpPr txBox="1"/>
          <p:nvPr/>
        </p:nvSpPr>
        <p:spPr>
          <a:xfrm>
            <a:off x="712109" y="935919"/>
            <a:ext cx="990600" cy="338554"/>
          </a:xfrm>
          <a:prstGeom prst="rect">
            <a:avLst/>
          </a:prstGeom>
          <a:noFill/>
        </p:spPr>
        <p:txBody>
          <a:bodyPr wrap="square" rtlCol="0">
            <a:spAutoFit/>
          </a:bodyPr>
          <a:lstStyle/>
          <a:p>
            <a:r>
              <a:rPr lang="en-US" sz="1600" dirty="0">
                <a:solidFill>
                  <a:prstClr val="black"/>
                </a:solidFill>
                <a:latin typeface="+mn-lt"/>
              </a:rPr>
              <a:t>2D Data</a:t>
            </a:r>
            <a:endParaRPr lang="en-CA" sz="1600" dirty="0">
              <a:solidFill>
                <a:prstClr val="black"/>
              </a:solidFill>
              <a:latin typeface="+mn-lt"/>
            </a:endParaRPr>
          </a:p>
        </p:txBody>
      </p:sp>
      <p:sp>
        <p:nvSpPr>
          <p:cNvPr id="9" name="Down Arrow 8"/>
          <p:cNvSpPr/>
          <p:nvPr/>
        </p:nvSpPr>
        <p:spPr>
          <a:xfrm>
            <a:off x="1066800" y="1310298"/>
            <a:ext cx="152400" cy="594702"/>
          </a:xfrm>
          <a:prstGeom prst="downArrow">
            <a:avLst/>
          </a:prstGeom>
          <a:solidFill>
            <a:srgbClr val="E24301">
              <a:alpha val="80000"/>
            </a:srgbClr>
          </a:solidFill>
          <a:ln>
            <a:solidFill>
              <a:srgbClr val="E24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TextBox 12"/>
          <p:cNvSpPr txBox="1"/>
          <p:nvPr/>
        </p:nvSpPr>
        <p:spPr>
          <a:xfrm>
            <a:off x="4419600" y="4172881"/>
            <a:ext cx="3840503" cy="1323439"/>
          </a:xfrm>
          <a:prstGeom prst="rect">
            <a:avLst/>
          </a:prstGeom>
          <a:noFill/>
        </p:spPr>
        <p:txBody>
          <a:bodyPr wrap="square" rtlCol="0">
            <a:spAutoFit/>
          </a:bodyPr>
          <a:lstStyle/>
          <a:p>
            <a:pPr algn="ctr"/>
            <a:r>
              <a:rPr lang="en-US" sz="1600" b="1" dirty="0">
                <a:solidFill>
                  <a:prstClr val="black"/>
                </a:solidFill>
                <a:latin typeface="Segoe UI Black" panose="020B0A02040204020203" pitchFamily="34" charset="0"/>
              </a:rPr>
              <a:t>3D</a:t>
            </a:r>
            <a:r>
              <a:rPr lang="en-US" sz="1600" dirty="0">
                <a:solidFill>
                  <a:prstClr val="black"/>
                </a:solidFill>
                <a:latin typeface="+mn-lt"/>
              </a:rPr>
              <a:t> Data</a:t>
            </a:r>
          </a:p>
          <a:p>
            <a:pPr algn="ctr"/>
            <a:r>
              <a:rPr lang="en-US" sz="1600" dirty="0">
                <a:solidFill>
                  <a:prstClr val="black"/>
                </a:solidFill>
                <a:latin typeface="+mn-lt"/>
              </a:rPr>
              <a:t>More than </a:t>
            </a:r>
            <a:r>
              <a:rPr lang="en-US" sz="1600" b="1" dirty="0">
                <a:solidFill>
                  <a:prstClr val="black"/>
                </a:solidFill>
                <a:latin typeface="+mn-lt"/>
              </a:rPr>
              <a:t>140,000</a:t>
            </a:r>
            <a:r>
              <a:rPr lang="en-US" sz="1600" dirty="0">
                <a:solidFill>
                  <a:prstClr val="black"/>
                </a:solidFill>
                <a:latin typeface="+mn-lt"/>
              </a:rPr>
              <a:t> samples</a:t>
            </a:r>
            <a:endParaRPr lang="en-CA" sz="1600" dirty="0">
              <a:solidFill>
                <a:prstClr val="black"/>
              </a:solidFill>
              <a:latin typeface="+mn-lt"/>
            </a:endParaRPr>
          </a:p>
          <a:p>
            <a:pPr algn="ctr"/>
            <a:r>
              <a:rPr lang="en-US" sz="1600" dirty="0">
                <a:solidFill>
                  <a:prstClr val="black"/>
                </a:solidFill>
                <a:latin typeface="+mn-lt"/>
              </a:rPr>
              <a:t>Omni-directional sampling for unparalleled definition in complex environments</a:t>
            </a:r>
            <a:br>
              <a:rPr lang="en-US" sz="1600" dirty="0">
                <a:solidFill>
                  <a:prstClr val="black"/>
                </a:solidFill>
                <a:latin typeface="+mn-lt"/>
              </a:rPr>
            </a:br>
            <a:endParaRPr lang="en-US" sz="1600" dirty="0">
              <a:solidFill>
                <a:prstClr val="black"/>
              </a:solidFill>
              <a:latin typeface="+mn-lt"/>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878" y="5978305"/>
            <a:ext cx="978122" cy="879695"/>
          </a:xfrm>
          <a:prstGeom prst="rect">
            <a:avLst/>
          </a:prstGeom>
        </p:spPr>
      </p:pic>
      <p:pic>
        <p:nvPicPr>
          <p:cNvPr id="2" name="Picture 1"/>
          <p:cNvPicPr>
            <a:picLocks noChangeAspect="1"/>
          </p:cNvPicPr>
          <p:nvPr/>
        </p:nvPicPr>
        <p:blipFill>
          <a:blip r:embed="rId7"/>
          <a:stretch>
            <a:fillRect/>
          </a:stretch>
        </p:blipFill>
        <p:spPr>
          <a:xfrm rot="7249281">
            <a:off x="5119590" y="2816855"/>
            <a:ext cx="316543" cy="1587432"/>
          </a:xfrm>
          <a:prstGeom prst="rect">
            <a:avLst/>
          </a:prstGeom>
        </p:spPr>
      </p:pic>
    </p:spTree>
    <p:custDataLst>
      <p:tags r:id="rId1"/>
    </p:custDataLst>
    <p:extLst>
      <p:ext uri="{BB962C8B-B14F-4D97-AF65-F5344CB8AC3E}">
        <p14:creationId xmlns:p14="http://schemas.microsoft.com/office/powerpoint/2010/main" val="7104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Technology impact on planning and risk?</a:t>
            </a:r>
          </a:p>
        </p:txBody>
      </p:sp>
      <p:sp>
        <p:nvSpPr>
          <p:cNvPr id="2" name="Content Placeholder 1"/>
          <p:cNvSpPr>
            <a:spLocks noGrp="1"/>
          </p:cNvSpPr>
          <p:nvPr>
            <p:ph idx="4294967295"/>
          </p:nvPr>
        </p:nvSpPr>
        <p:spPr>
          <a:xfrm>
            <a:off x="0" y="1143000"/>
            <a:ext cx="5715000" cy="5257800"/>
          </a:xfrm>
          <a:prstGeom prst="rect">
            <a:avLst/>
          </a:prstGeom>
        </p:spPr>
        <p:txBody>
          <a:bodyPr/>
          <a:lstStyle/>
          <a:p>
            <a:pPr marL="0" indent="0">
              <a:buNone/>
            </a:pPr>
            <a:r>
              <a:rPr lang="en-US" b="1" dirty="0">
                <a:latin typeface="+mj-lt"/>
              </a:rPr>
              <a:t>Thorough, accurate imaging for improved drill planning</a:t>
            </a:r>
          </a:p>
          <a:p>
            <a:pPr lvl="1">
              <a:buFont typeface="Wingdings" panose="05000000000000000000" pitchFamily="2" charset="2"/>
              <a:buChar char="q"/>
            </a:pPr>
            <a:r>
              <a:rPr lang="en-US" sz="2000" dirty="0">
                <a:latin typeface="+mn-lt"/>
              </a:rPr>
              <a:t>Detection of deeper, more subtle geophysical responses</a:t>
            </a:r>
          </a:p>
          <a:p>
            <a:pPr lvl="1">
              <a:buFont typeface="Wingdings" panose="05000000000000000000" pitchFamily="2" charset="2"/>
              <a:buChar char="q"/>
            </a:pPr>
            <a:r>
              <a:rPr lang="en-US" sz="2000" dirty="0">
                <a:latin typeface="+mn-lt"/>
              </a:rPr>
              <a:t>Imaging through deep overburden conditions</a:t>
            </a:r>
          </a:p>
          <a:p>
            <a:pPr lvl="1">
              <a:buFont typeface="Wingdings" panose="05000000000000000000" pitchFamily="2" charset="2"/>
              <a:buChar char="q"/>
            </a:pPr>
            <a:r>
              <a:rPr lang="en-US" sz="2000" dirty="0">
                <a:latin typeface="+mn-lt"/>
              </a:rPr>
              <a:t>Surveying in high noise environments (active mining operations)</a:t>
            </a:r>
          </a:p>
          <a:p>
            <a:pPr lvl="1">
              <a:buFont typeface="Wingdings" panose="05000000000000000000" pitchFamily="2" charset="2"/>
              <a:buChar char="q"/>
            </a:pPr>
            <a:r>
              <a:rPr lang="en-US" sz="2000" dirty="0">
                <a:latin typeface="+mn-lt"/>
              </a:rPr>
              <a:t>Decreases the chance that the “big one” will be missed</a:t>
            </a:r>
          </a:p>
          <a:p>
            <a:pPr lvl="1">
              <a:buFont typeface="Wingdings" panose="05000000000000000000" pitchFamily="2" charset="2"/>
              <a:buChar char="q"/>
            </a:pPr>
            <a:r>
              <a:rPr lang="en-US" sz="2000" dirty="0">
                <a:latin typeface="+mn-lt"/>
              </a:rPr>
              <a:t>Decreases overall exploration cost by providing better targeting information</a:t>
            </a:r>
          </a:p>
          <a:p>
            <a:r>
              <a:rPr lang="en-US" b="1" dirty="0">
                <a:latin typeface="+mn-lt"/>
              </a:rPr>
              <a:t>Applications:</a:t>
            </a:r>
          </a:p>
          <a:p>
            <a:pPr lvl="1"/>
            <a:r>
              <a:rPr lang="en-US" sz="2000" dirty="0">
                <a:latin typeface="+mn-lt"/>
              </a:rPr>
              <a:t>VMS, porphyry, gold, silver, copper</a:t>
            </a:r>
          </a:p>
          <a:p>
            <a:pPr lvl="1"/>
            <a:r>
              <a:rPr lang="en-US" sz="2000" dirty="0">
                <a:latin typeface="+mn-lt"/>
              </a:rPr>
              <a:t>Nickel, PGE’s, IOCG, uranium, diamonds</a:t>
            </a:r>
          </a:p>
          <a:p>
            <a:endParaRPr lang="en-US" dirty="0">
              <a:latin typeface="+mn-lt"/>
            </a:endParaRPr>
          </a:p>
          <a:p>
            <a:pPr marL="0" indent="0">
              <a:buNone/>
            </a:pPr>
            <a:endParaRPr lang="en-US" dirty="0"/>
          </a:p>
        </p:txBody>
      </p:sp>
      <p:pic>
        <p:nvPicPr>
          <p:cNvPr id="4" name="Picture 3"/>
          <p:cNvPicPr>
            <a:picLocks noChangeAspect="1"/>
          </p:cNvPicPr>
          <p:nvPr/>
        </p:nvPicPr>
        <p:blipFill>
          <a:blip r:embed="rId3"/>
          <a:stretch>
            <a:fillRect/>
          </a:stretch>
        </p:blipFill>
        <p:spPr>
          <a:xfrm>
            <a:off x="5569468" y="1164102"/>
            <a:ext cx="3586255" cy="2011802"/>
          </a:xfrm>
          <a:prstGeom prst="rect">
            <a:avLst/>
          </a:prstGeom>
        </p:spPr>
      </p:pic>
      <p:pic>
        <p:nvPicPr>
          <p:cNvPr id="8" name="Picture 7"/>
          <p:cNvPicPr>
            <a:picLocks noChangeAspect="1"/>
          </p:cNvPicPr>
          <p:nvPr/>
        </p:nvPicPr>
        <p:blipFill>
          <a:blip r:embed="rId4"/>
          <a:stretch>
            <a:fillRect/>
          </a:stretch>
        </p:blipFill>
        <p:spPr>
          <a:xfrm>
            <a:off x="5105400" y="3484722"/>
            <a:ext cx="3886200" cy="3053442"/>
          </a:xfrm>
          <a:prstGeom prst="rect">
            <a:avLst/>
          </a:prstGeom>
        </p:spPr>
      </p:pic>
    </p:spTree>
    <p:extLst>
      <p:ext uri="{BB962C8B-B14F-4D97-AF65-F5344CB8AC3E}">
        <p14:creationId xmlns:p14="http://schemas.microsoft.com/office/powerpoint/2010/main" val="224194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DAC2017_ZambiaRotat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8000" t="3778" r="15001" b="3778"/>
          <a:stretch/>
        </p:blipFill>
        <p:spPr>
          <a:xfrm>
            <a:off x="2000250" y="1569493"/>
            <a:ext cx="5046784" cy="3916907"/>
          </a:xfrm>
        </p:spPr>
      </p:pic>
      <p:sp>
        <p:nvSpPr>
          <p:cNvPr id="3" name="Title 2"/>
          <p:cNvSpPr>
            <a:spLocks noGrp="1"/>
          </p:cNvSpPr>
          <p:nvPr>
            <p:ph type="title"/>
          </p:nvPr>
        </p:nvSpPr>
        <p:spPr/>
        <p:txBody>
          <a:bodyPr/>
          <a:lstStyle/>
          <a:p>
            <a:r>
              <a:rPr lang="en-CA" dirty="0" err="1"/>
              <a:t>Kitumba</a:t>
            </a:r>
            <a:r>
              <a:rPr lang="en-CA" dirty="0"/>
              <a:t>, Africa  ORION 3D  IP Model</a:t>
            </a:r>
          </a:p>
        </p:txBody>
      </p:sp>
      <p:sp>
        <p:nvSpPr>
          <p:cNvPr id="5" name="TextBox 4"/>
          <p:cNvSpPr txBox="1"/>
          <p:nvPr/>
        </p:nvSpPr>
        <p:spPr>
          <a:xfrm>
            <a:off x="6174679" y="5204125"/>
            <a:ext cx="2326278" cy="369332"/>
          </a:xfrm>
          <a:prstGeom prst="rect">
            <a:avLst/>
          </a:prstGeom>
          <a:noFill/>
        </p:spPr>
        <p:txBody>
          <a:bodyPr wrap="none" rtlCol="0">
            <a:spAutoFit/>
          </a:bodyPr>
          <a:lstStyle/>
          <a:p>
            <a:pPr fontAlgn="base">
              <a:spcBef>
                <a:spcPct val="0"/>
              </a:spcBef>
              <a:spcAft>
                <a:spcPct val="0"/>
              </a:spcAft>
            </a:pPr>
            <a:r>
              <a:rPr lang="en-CA" dirty="0">
                <a:solidFill>
                  <a:prstClr val="black"/>
                </a:solidFill>
                <a:latin typeface="Arial" charset="0"/>
              </a:rPr>
              <a:t>750m x 1 km x 750m</a:t>
            </a:r>
          </a:p>
        </p:txBody>
      </p:sp>
    </p:spTree>
    <p:extLst>
      <p:ext uri="{BB962C8B-B14F-4D97-AF65-F5344CB8AC3E}">
        <p14:creationId xmlns:p14="http://schemas.microsoft.com/office/powerpoint/2010/main" val="1594266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t> ORION 3D delineation results</a:t>
            </a:r>
          </a:p>
        </p:txBody>
      </p:sp>
      <p:grpSp>
        <p:nvGrpSpPr>
          <p:cNvPr id="17" name="Group 16"/>
          <p:cNvGrpSpPr/>
          <p:nvPr/>
        </p:nvGrpSpPr>
        <p:grpSpPr>
          <a:xfrm>
            <a:off x="1589486" y="1594055"/>
            <a:ext cx="5600700" cy="4323387"/>
            <a:chOff x="3810000" y="3840290"/>
            <a:chExt cx="3388345" cy="275877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840290"/>
              <a:ext cx="3388345" cy="2757956"/>
            </a:xfrm>
            <a:prstGeom prst="rect">
              <a:avLst/>
            </a:prstGeom>
            <a:effectLst>
              <a:outerShdw blurRad="50800" dist="38100" dir="2700000" algn="tl" rotWithShape="0">
                <a:prstClr val="black">
                  <a:alpha val="40000"/>
                </a:prstClr>
              </a:outerShdw>
            </a:effectLst>
          </p:spPr>
        </p:pic>
        <p:cxnSp>
          <p:nvCxnSpPr>
            <p:cNvPr id="14" name="Straight Arrow Connector 13"/>
            <p:cNvCxnSpPr/>
            <p:nvPr/>
          </p:nvCxnSpPr>
          <p:spPr>
            <a:xfrm flipH="1" flipV="1">
              <a:off x="5062248" y="5266180"/>
              <a:ext cx="529063" cy="941099"/>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164335" y="5386272"/>
              <a:ext cx="344537" cy="4278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259786" y="5082814"/>
              <a:ext cx="691482" cy="1091033"/>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32991" y="6186637"/>
              <a:ext cx="1788865" cy="412427"/>
            </a:xfrm>
            <a:prstGeom prst="rect">
              <a:avLst/>
            </a:prstGeom>
            <a:noFill/>
          </p:spPr>
          <p:txBody>
            <a:bodyPr wrap="square" rtlCol="0">
              <a:spAutoFit/>
            </a:bodyPr>
            <a:lstStyle/>
            <a:p>
              <a:pPr fontAlgn="base">
                <a:spcBef>
                  <a:spcPct val="0"/>
                </a:spcBef>
                <a:spcAft>
                  <a:spcPct val="0"/>
                </a:spcAft>
              </a:pPr>
              <a:r>
                <a:rPr lang="en-US" b="1" dirty="0" err="1">
                  <a:solidFill>
                    <a:srgbClr val="3333FF"/>
                  </a:solidFill>
                  <a:latin typeface="Calibri"/>
                </a:rPr>
                <a:t>Mineralisation</a:t>
              </a:r>
              <a:r>
                <a:rPr lang="en-US" b="1" dirty="0">
                  <a:solidFill>
                    <a:srgbClr val="3333FF"/>
                  </a:solidFill>
                  <a:latin typeface="Calibri"/>
                </a:rPr>
                <a:t> inside geophysical target</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1808" y="5969629"/>
            <a:ext cx="733592" cy="659771"/>
          </a:xfrm>
          <a:prstGeom prst="rect">
            <a:avLst/>
          </a:prstGeom>
        </p:spPr>
      </p:pic>
      <p:sp>
        <p:nvSpPr>
          <p:cNvPr id="2" name="TextBox 1"/>
          <p:cNvSpPr txBox="1"/>
          <p:nvPr/>
        </p:nvSpPr>
        <p:spPr>
          <a:xfrm>
            <a:off x="6139264" y="4539708"/>
            <a:ext cx="1312667" cy="461665"/>
          </a:xfrm>
          <a:prstGeom prst="rect">
            <a:avLst/>
          </a:prstGeom>
          <a:noFill/>
        </p:spPr>
        <p:txBody>
          <a:bodyPr wrap="none" rtlCol="0">
            <a:spAutoFit/>
          </a:bodyPr>
          <a:lstStyle/>
          <a:p>
            <a:pPr fontAlgn="base">
              <a:spcBef>
                <a:spcPct val="0"/>
              </a:spcBef>
              <a:spcAft>
                <a:spcPct val="0"/>
              </a:spcAft>
            </a:pPr>
            <a:r>
              <a:rPr lang="en-CA" sz="1200" b="1" dirty="0">
                <a:solidFill>
                  <a:prstClr val="black"/>
                </a:solidFill>
                <a:latin typeface="Calibri"/>
              </a:rPr>
              <a:t>Improve planning</a:t>
            </a:r>
          </a:p>
          <a:p>
            <a:pPr fontAlgn="base">
              <a:spcBef>
                <a:spcPct val="0"/>
              </a:spcBef>
              <a:spcAft>
                <a:spcPct val="0"/>
              </a:spcAft>
            </a:pPr>
            <a:r>
              <a:rPr lang="en-CA" sz="1200" b="1" dirty="0">
                <a:solidFill>
                  <a:prstClr val="black"/>
                </a:solidFill>
                <a:latin typeface="Calibri"/>
              </a:rPr>
              <a:t>to save money</a:t>
            </a:r>
          </a:p>
        </p:txBody>
      </p:sp>
      <p:sp>
        <p:nvSpPr>
          <p:cNvPr id="4" name="TextBox 3"/>
          <p:cNvSpPr txBox="1"/>
          <p:nvPr/>
        </p:nvSpPr>
        <p:spPr>
          <a:xfrm>
            <a:off x="5925497" y="3013626"/>
            <a:ext cx="1789755" cy="276999"/>
          </a:xfrm>
          <a:prstGeom prst="rect">
            <a:avLst/>
          </a:prstGeom>
          <a:noFill/>
        </p:spPr>
        <p:txBody>
          <a:bodyPr wrap="square" rtlCol="0">
            <a:spAutoFit/>
          </a:bodyPr>
          <a:lstStyle/>
          <a:p>
            <a:pPr fontAlgn="base">
              <a:spcBef>
                <a:spcPct val="0"/>
              </a:spcBef>
              <a:spcAft>
                <a:spcPct val="0"/>
              </a:spcAft>
            </a:pPr>
            <a:r>
              <a:rPr lang="en-CA" sz="1200" b="1" dirty="0">
                <a:solidFill>
                  <a:srgbClr val="3333FF"/>
                </a:solidFill>
                <a:latin typeface="Calibri"/>
              </a:rPr>
              <a:t>Image “Before” drilling</a:t>
            </a:r>
          </a:p>
        </p:txBody>
      </p:sp>
      <p:pic>
        <p:nvPicPr>
          <p:cNvPr id="6" name="Picture 5"/>
          <p:cNvPicPr>
            <a:picLocks noChangeAspect="1"/>
          </p:cNvPicPr>
          <p:nvPr/>
        </p:nvPicPr>
        <p:blipFill>
          <a:blip r:embed="rId5"/>
          <a:stretch>
            <a:fillRect/>
          </a:stretch>
        </p:blipFill>
        <p:spPr>
          <a:xfrm rot="797227">
            <a:off x="5432823" y="3107447"/>
            <a:ext cx="904190" cy="753491"/>
          </a:xfrm>
          <a:prstGeom prst="rect">
            <a:avLst/>
          </a:prstGeom>
        </p:spPr>
      </p:pic>
    </p:spTree>
    <p:extLst>
      <p:ext uri="{BB962C8B-B14F-4D97-AF65-F5344CB8AC3E}">
        <p14:creationId xmlns:p14="http://schemas.microsoft.com/office/powerpoint/2010/main" val="2484567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BIG DATA  is an asset for the project</a:t>
            </a:r>
          </a:p>
        </p:txBody>
      </p:sp>
      <p:pic>
        <p:nvPicPr>
          <p:cNvPr id="30"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6800" y="1125353"/>
            <a:ext cx="4345076" cy="3854178"/>
          </a:xfrm>
          <a:prstGeom prst="rect">
            <a:avLst/>
          </a:prstGeom>
          <a:noFill/>
          <a:ln w="9525">
            <a:noFill/>
            <a:miter lim="800000"/>
            <a:headEnd/>
            <a:tailEnd/>
          </a:ln>
        </p:spPr>
      </p:pic>
      <p:sp>
        <p:nvSpPr>
          <p:cNvPr id="31" name="Text Box 21"/>
          <p:cNvSpPr txBox="1">
            <a:spLocks noChangeArrowheads="1"/>
          </p:cNvSpPr>
          <p:nvPr/>
        </p:nvSpPr>
        <p:spPr bwMode="auto">
          <a:xfrm>
            <a:off x="244112" y="1035133"/>
            <a:ext cx="2359581" cy="738664"/>
          </a:xfrm>
          <a:prstGeom prst="rect">
            <a:avLst/>
          </a:prstGeom>
          <a:noFill/>
          <a:ln w="9525">
            <a:noFill/>
            <a:miter lim="800000"/>
            <a:headEnd/>
            <a:tailEnd/>
          </a:ln>
        </p:spPr>
        <p:txBody>
          <a:bodyPr wrap="square">
            <a:spAutoFit/>
          </a:bodyPr>
          <a:lstStyle/>
          <a:p>
            <a:pPr marL="342900" indent="-342900" algn="ctr"/>
            <a:r>
              <a:rPr lang="en-CA" dirty="0">
                <a:latin typeface="Arial Rounded MT Bold" pitchFamily="34" charset="0"/>
              </a:rPr>
              <a:t>Looking North</a:t>
            </a:r>
          </a:p>
          <a:p>
            <a:pPr marL="342900" indent="-342900" algn="ctr"/>
            <a:r>
              <a:rPr lang="en-CA" sz="1200" dirty="0">
                <a:latin typeface="Arial Rounded MT Bold" pitchFamily="34" charset="0"/>
              </a:rPr>
              <a:t>(</a:t>
            </a:r>
            <a:r>
              <a:rPr lang="en-CA" sz="1200" dirty="0" err="1">
                <a:latin typeface="Arial Rounded MT Bold" pitchFamily="34" charset="0"/>
              </a:rPr>
              <a:t>Az</a:t>
            </a:r>
            <a:r>
              <a:rPr lang="en-CA" sz="1200" dirty="0">
                <a:latin typeface="Arial Rounded MT Bold" pitchFamily="34" charset="0"/>
              </a:rPr>
              <a:t> 360</a:t>
            </a:r>
            <a:r>
              <a:rPr lang="en-CA" sz="1200" baseline="30000" dirty="0">
                <a:latin typeface="Arial Rounded MT Bold" pitchFamily="34" charset="0"/>
              </a:rPr>
              <a:t>o</a:t>
            </a:r>
            <a:r>
              <a:rPr lang="en-CA" sz="1200" dirty="0">
                <a:latin typeface="Arial Rounded MT Bold" pitchFamily="34" charset="0"/>
              </a:rPr>
              <a:t> </a:t>
            </a:r>
            <a:r>
              <a:rPr lang="en-CA" sz="1200" dirty="0" err="1">
                <a:latin typeface="Arial Rounded MT Bold" pitchFamily="34" charset="0"/>
              </a:rPr>
              <a:t>Inc</a:t>
            </a:r>
            <a:r>
              <a:rPr lang="en-CA" sz="1200" dirty="0">
                <a:latin typeface="Arial Rounded MT Bold" pitchFamily="34" charset="0"/>
              </a:rPr>
              <a:t> 25</a:t>
            </a:r>
            <a:r>
              <a:rPr lang="en-CA" sz="1200" baseline="30000" dirty="0">
                <a:latin typeface="Arial Rounded MT Bold" pitchFamily="34" charset="0"/>
              </a:rPr>
              <a:t>o</a:t>
            </a:r>
            <a:r>
              <a:rPr lang="en-CA" sz="1200" dirty="0">
                <a:latin typeface="Arial Rounded MT Bold" pitchFamily="34" charset="0"/>
              </a:rPr>
              <a:t>)</a:t>
            </a:r>
          </a:p>
          <a:p>
            <a:pPr marL="342900" indent="-342900" algn="ctr"/>
            <a:endParaRPr lang="en-CA" sz="1200" dirty="0">
              <a:latin typeface="Arial Rounded MT Bold" pitchFamily="34" charset="0"/>
            </a:endParaRPr>
          </a:p>
        </p:txBody>
      </p:sp>
      <p:sp>
        <p:nvSpPr>
          <p:cNvPr id="33" name="Text Box 21"/>
          <p:cNvSpPr txBox="1">
            <a:spLocks noChangeArrowheads="1"/>
          </p:cNvSpPr>
          <p:nvPr/>
        </p:nvSpPr>
        <p:spPr bwMode="auto">
          <a:xfrm>
            <a:off x="3726293" y="3523633"/>
            <a:ext cx="1374472" cy="307777"/>
          </a:xfrm>
          <a:prstGeom prst="rect">
            <a:avLst/>
          </a:prstGeom>
          <a:solidFill>
            <a:schemeClr val="bg1"/>
          </a:solidFill>
          <a:ln w="9525">
            <a:solidFill>
              <a:schemeClr val="tx1"/>
            </a:solidFill>
            <a:miter lim="800000"/>
            <a:headEnd/>
            <a:tailEnd/>
          </a:ln>
        </p:spPr>
        <p:txBody>
          <a:bodyPr wrap="square">
            <a:spAutoFit/>
          </a:bodyPr>
          <a:lstStyle/>
          <a:p>
            <a:pPr marL="342900" indent="-342900"/>
            <a:r>
              <a:rPr lang="en-CA" sz="1400" dirty="0">
                <a:latin typeface="Arial Rounded MT Bold" pitchFamily="34" charset="0"/>
              </a:rPr>
              <a:t>UC Model</a:t>
            </a:r>
          </a:p>
        </p:txBody>
      </p:sp>
      <p:sp>
        <p:nvSpPr>
          <p:cNvPr id="34" name="Line 9"/>
          <p:cNvSpPr>
            <a:spLocks noChangeShapeType="1"/>
          </p:cNvSpPr>
          <p:nvPr/>
        </p:nvSpPr>
        <p:spPr bwMode="auto">
          <a:xfrm flipH="1" flipV="1">
            <a:off x="3832655" y="3283988"/>
            <a:ext cx="544683" cy="139265"/>
          </a:xfrm>
          <a:prstGeom prst="line">
            <a:avLst/>
          </a:prstGeom>
          <a:noFill/>
          <a:ln w="31750">
            <a:solidFill>
              <a:schemeClr val="tx1"/>
            </a:solidFill>
            <a:round/>
            <a:headEnd/>
            <a:tailEnd type="triangle" w="med" len="med"/>
          </a:ln>
        </p:spPr>
        <p:txBody>
          <a:bodyPr/>
          <a:lstStyle/>
          <a:p>
            <a:endParaRPr lang="en-US"/>
          </a:p>
        </p:txBody>
      </p:sp>
      <p:sp>
        <p:nvSpPr>
          <p:cNvPr id="35" name="Line 11"/>
          <p:cNvSpPr>
            <a:spLocks noChangeShapeType="1"/>
          </p:cNvSpPr>
          <p:nvPr/>
        </p:nvSpPr>
        <p:spPr bwMode="auto">
          <a:xfrm flipV="1">
            <a:off x="1876165" y="3201806"/>
            <a:ext cx="459576" cy="319933"/>
          </a:xfrm>
          <a:prstGeom prst="line">
            <a:avLst/>
          </a:prstGeom>
          <a:noFill/>
          <a:ln w="31750">
            <a:solidFill>
              <a:schemeClr val="tx1"/>
            </a:solidFill>
            <a:round/>
            <a:headEnd/>
            <a:tailEnd type="triangle" w="med" len="med"/>
          </a:ln>
        </p:spPr>
        <p:txBody>
          <a:bodyPr/>
          <a:lstStyle/>
          <a:p>
            <a:endParaRPr lang="en-US" dirty="0"/>
          </a:p>
        </p:txBody>
      </p:sp>
      <p:sp>
        <p:nvSpPr>
          <p:cNvPr id="38" name="Text Box 21"/>
          <p:cNvSpPr txBox="1">
            <a:spLocks noChangeArrowheads="1"/>
          </p:cNvSpPr>
          <p:nvPr/>
        </p:nvSpPr>
        <p:spPr bwMode="auto">
          <a:xfrm>
            <a:off x="402048" y="3625270"/>
            <a:ext cx="1904262" cy="738664"/>
          </a:xfrm>
          <a:prstGeom prst="rect">
            <a:avLst/>
          </a:prstGeom>
          <a:solidFill>
            <a:schemeClr val="bg1"/>
          </a:solidFill>
          <a:ln w="9525">
            <a:solidFill>
              <a:schemeClr val="tx1"/>
            </a:solidFill>
            <a:miter lim="800000"/>
            <a:headEnd/>
            <a:tailEnd/>
          </a:ln>
        </p:spPr>
        <p:txBody>
          <a:bodyPr wrap="square">
            <a:spAutoFit/>
          </a:bodyPr>
          <a:lstStyle/>
          <a:p>
            <a:pPr marL="342900" indent="-342900" algn="ctr"/>
            <a:r>
              <a:rPr lang="en-CA" sz="1400" dirty="0">
                <a:latin typeface="Arial Rounded MT Bold" pitchFamily="34" charset="0"/>
              </a:rPr>
              <a:t>WS conductor</a:t>
            </a:r>
          </a:p>
          <a:p>
            <a:pPr marL="342900" indent="-342900" algn="ctr"/>
            <a:r>
              <a:rPr lang="en-CA" sz="1400" dirty="0">
                <a:latin typeface="Arial Rounded MT Bold" pitchFamily="34" charset="0"/>
              </a:rPr>
              <a:t>with Phoenix</a:t>
            </a:r>
          </a:p>
          <a:p>
            <a:pPr marL="342900" indent="-342900" algn="ctr"/>
            <a:r>
              <a:rPr lang="en-CA" sz="1400" dirty="0">
                <a:latin typeface="Arial Rounded MT Bold" pitchFamily="34" charset="0"/>
              </a:rPr>
              <a:t>drilling</a:t>
            </a:r>
          </a:p>
        </p:txBody>
      </p:sp>
      <p:pic>
        <p:nvPicPr>
          <p:cNvPr id="39" name="Picture 16" descr="QGL_lok_L4900N_edit_dc_n20_x_ne_s"/>
          <p:cNvPicPr>
            <a:picLocks noChangeAspect="1" noChangeArrowheads="1"/>
          </p:cNvPicPr>
          <p:nvPr/>
        </p:nvPicPr>
        <p:blipFill>
          <a:blip r:embed="rId4" cstate="print">
            <a:extLst>
              <a:ext uri="{28A0092B-C50C-407E-A947-70E740481C1C}">
                <a14:useLocalDpi xmlns:a14="http://schemas.microsoft.com/office/drawing/2010/main"/>
              </a:ext>
            </a:extLst>
          </a:blip>
          <a:srcRect l="-113" t="27097" r="60518" b="66727"/>
          <a:stretch>
            <a:fillRect/>
          </a:stretch>
        </p:blipFill>
        <p:spPr bwMode="auto">
          <a:xfrm>
            <a:off x="479709" y="5073561"/>
            <a:ext cx="4246821" cy="380853"/>
          </a:xfrm>
          <a:prstGeom prst="rect">
            <a:avLst/>
          </a:prstGeom>
          <a:noFill/>
          <a:ln w="9525">
            <a:solidFill>
              <a:schemeClr val="tx1"/>
            </a:solidFill>
            <a:miter lim="800000"/>
            <a:headEnd/>
            <a:tailEnd/>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878" y="5978305"/>
            <a:ext cx="978122" cy="879695"/>
          </a:xfrm>
          <a:prstGeom prst="rect">
            <a:avLst/>
          </a:prstGeom>
        </p:spPr>
      </p:pic>
      <p:pic>
        <p:nvPicPr>
          <p:cNvPr id="5" name="Picture 4"/>
          <p:cNvPicPr>
            <a:picLocks noChangeAspect="1"/>
          </p:cNvPicPr>
          <p:nvPr/>
        </p:nvPicPr>
        <p:blipFill>
          <a:blip r:embed="rId6"/>
          <a:stretch>
            <a:fillRect/>
          </a:stretch>
        </p:blipFill>
        <p:spPr>
          <a:xfrm>
            <a:off x="3992189" y="2891383"/>
            <a:ext cx="4998255" cy="3526769"/>
          </a:xfrm>
          <a:prstGeom prst="rect">
            <a:avLst/>
          </a:prstGeom>
        </p:spPr>
      </p:pic>
      <p:pic>
        <p:nvPicPr>
          <p:cNvPr id="6" name="Picture 5"/>
          <p:cNvPicPr>
            <a:picLocks noChangeAspect="1"/>
          </p:cNvPicPr>
          <p:nvPr/>
        </p:nvPicPr>
        <p:blipFill>
          <a:blip r:embed="rId7"/>
          <a:stretch>
            <a:fillRect/>
          </a:stretch>
        </p:blipFill>
        <p:spPr>
          <a:xfrm>
            <a:off x="7005992" y="2399036"/>
            <a:ext cx="2456901" cy="1024217"/>
          </a:xfrm>
          <a:prstGeom prst="rect">
            <a:avLst/>
          </a:prstGeom>
        </p:spPr>
      </p:pic>
    </p:spTree>
    <p:extLst>
      <p:ext uri="{BB962C8B-B14F-4D97-AF65-F5344CB8AC3E}">
        <p14:creationId xmlns:p14="http://schemas.microsoft.com/office/powerpoint/2010/main" val="746076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a:spLocks noGrp="1"/>
          </p:cNvSpPr>
          <p:nvPr>
            <p:ph idx="1"/>
          </p:nvPr>
        </p:nvSpPr>
        <p:spPr>
          <a:xfrm>
            <a:off x="1133856" y="1273975"/>
            <a:ext cx="3886200" cy="4972817"/>
          </a:xfrm>
        </p:spPr>
        <p:txBody>
          <a:bodyPr/>
          <a:lstStyle/>
          <a:p>
            <a:r>
              <a:rPr lang="en-US" b="1" dirty="0"/>
              <a:t> Copper </a:t>
            </a:r>
            <a:r>
              <a:rPr lang="en-US" b="1" dirty="0" err="1"/>
              <a:t>Mtn</a:t>
            </a:r>
            <a:endParaRPr lang="en-US" b="1" dirty="0"/>
          </a:p>
          <a:p>
            <a:pPr lvl="1"/>
            <a:r>
              <a:rPr lang="en-US" dirty="0">
                <a:latin typeface="+mn-lt"/>
              </a:rPr>
              <a:t>Mine planning</a:t>
            </a:r>
          </a:p>
          <a:p>
            <a:pPr lvl="2"/>
            <a:r>
              <a:rPr lang="en-US" dirty="0">
                <a:latin typeface="+mn-lt"/>
              </a:rPr>
              <a:t>Condemnation</a:t>
            </a:r>
          </a:p>
          <a:p>
            <a:pPr lvl="2"/>
            <a:r>
              <a:rPr lang="en-US" dirty="0">
                <a:latin typeface="+mn-lt"/>
              </a:rPr>
              <a:t>Tailings</a:t>
            </a:r>
          </a:p>
          <a:p>
            <a:endParaRPr lang="en-US" b="1" dirty="0"/>
          </a:p>
          <a:p>
            <a:r>
              <a:rPr lang="en-US" b="1" dirty="0" err="1"/>
              <a:t>Kemess</a:t>
            </a:r>
            <a:r>
              <a:rPr lang="en-US" b="1" dirty="0"/>
              <a:t> </a:t>
            </a:r>
          </a:p>
          <a:p>
            <a:pPr lvl="1"/>
            <a:r>
              <a:rPr lang="en-US" dirty="0">
                <a:latin typeface="+mn-lt"/>
              </a:rPr>
              <a:t>Discovery</a:t>
            </a:r>
          </a:p>
          <a:p>
            <a:endParaRPr lang="en-US" b="1" dirty="0"/>
          </a:p>
          <a:p>
            <a:endParaRPr lang="en-US" b="1" dirty="0"/>
          </a:p>
          <a:p>
            <a:endParaRPr lang="en-US" b="1" dirty="0"/>
          </a:p>
          <a:p>
            <a:r>
              <a:rPr lang="en-US" b="1" dirty="0" err="1"/>
              <a:t>Kitumba</a:t>
            </a:r>
            <a:endParaRPr lang="en-US" b="1" dirty="0"/>
          </a:p>
          <a:p>
            <a:pPr lvl="1"/>
            <a:r>
              <a:rPr lang="en-US" dirty="0">
                <a:latin typeface="+mn-lt"/>
              </a:rPr>
              <a:t>Resource Targeting</a:t>
            </a:r>
          </a:p>
          <a:p>
            <a:pPr lvl="2"/>
            <a:r>
              <a:rPr lang="en-US" dirty="0">
                <a:latin typeface="+mn-lt"/>
              </a:rPr>
              <a:t>Drill plans</a:t>
            </a:r>
          </a:p>
          <a:p>
            <a:pPr lvl="2"/>
            <a:r>
              <a:rPr lang="en-US" dirty="0">
                <a:latin typeface="+mn-lt"/>
              </a:rPr>
              <a:t>Data asset</a:t>
            </a:r>
          </a:p>
          <a:p>
            <a:pPr marL="0" indent="0">
              <a:buNone/>
            </a:pPr>
            <a:endParaRPr lang="en-US" b="1" dirty="0">
              <a:latin typeface="+mn-lt"/>
            </a:endParaRPr>
          </a:p>
          <a:p>
            <a:pPr marL="457200" lvl="1" indent="0">
              <a:buNone/>
            </a:pPr>
            <a:endParaRPr lang="en-US" sz="2000" dirty="0">
              <a:latin typeface="+mn-lt"/>
            </a:endParaRPr>
          </a:p>
          <a:p>
            <a:pPr marL="0" indent="0">
              <a:buNone/>
            </a:pPr>
            <a:endParaRPr lang="en-US" dirty="0"/>
          </a:p>
        </p:txBody>
      </p:sp>
      <p:sp>
        <p:nvSpPr>
          <p:cNvPr id="3" name="Title 2"/>
          <p:cNvSpPr>
            <a:spLocks noGrp="1"/>
          </p:cNvSpPr>
          <p:nvPr>
            <p:ph type="title"/>
          </p:nvPr>
        </p:nvSpPr>
        <p:spPr/>
        <p:txBody>
          <a:bodyPr>
            <a:normAutofit/>
          </a:bodyPr>
          <a:lstStyle/>
          <a:p>
            <a:r>
              <a:rPr lang="en-US" sz="4000" dirty="0"/>
              <a:t>Mine site imaging surveys</a:t>
            </a:r>
          </a:p>
        </p:txBody>
      </p:sp>
      <p:pic>
        <p:nvPicPr>
          <p:cNvPr id="7170" name="Picture 2" descr="Z:\2-Marketing\1-CORPORATE MARKETING MATERIALS\1-BROCHURES\ALL BROCHURE FILES_Cheryl\Copper Mountain\titan24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3" y="860791"/>
            <a:ext cx="3810000" cy="12255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3" y="2522117"/>
            <a:ext cx="2533652" cy="126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953003" y="3461057"/>
            <a:ext cx="2533652" cy="424221"/>
          </a:xfrm>
          <a:prstGeom prst="rect">
            <a:avLst/>
          </a:prstGeom>
        </p:spPr>
      </p:pic>
      <p:pic>
        <p:nvPicPr>
          <p:cNvPr id="5" name="Picture 4"/>
          <p:cNvPicPr>
            <a:picLocks noChangeAspect="1"/>
          </p:cNvPicPr>
          <p:nvPr/>
        </p:nvPicPr>
        <p:blipFill>
          <a:blip r:embed="rId6"/>
          <a:stretch>
            <a:fillRect/>
          </a:stretch>
        </p:blipFill>
        <p:spPr>
          <a:xfrm>
            <a:off x="4382968" y="1022549"/>
            <a:ext cx="646232" cy="902033"/>
          </a:xfrm>
          <a:prstGeom prst="rect">
            <a:avLst/>
          </a:prstGeom>
        </p:spPr>
      </p:pic>
      <p:pic>
        <p:nvPicPr>
          <p:cNvPr id="9" name="Picture 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04800" y="1676400"/>
            <a:ext cx="798130" cy="69640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382969" y="4038600"/>
            <a:ext cx="4446694" cy="2667001"/>
            <a:chOff x="620838" y="942794"/>
            <a:chExt cx="7795491" cy="5762807"/>
          </a:xfrm>
        </p:grpSpPr>
        <p:grpSp>
          <p:nvGrpSpPr>
            <p:cNvPr id="13" name="Group 12"/>
            <p:cNvGrpSpPr/>
            <p:nvPr/>
          </p:nvGrpSpPr>
          <p:grpSpPr>
            <a:xfrm>
              <a:off x="620838" y="942794"/>
              <a:ext cx="7467601" cy="5762807"/>
              <a:chOff x="3787309" y="3890346"/>
              <a:chExt cx="3388345" cy="2757956"/>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309" y="3890346"/>
                <a:ext cx="3388345" cy="2757956"/>
              </a:xfrm>
              <a:prstGeom prst="rect">
                <a:avLst/>
              </a:prstGeom>
              <a:effectLst>
                <a:outerShdw blurRad="50800" dist="38100" dir="2700000" algn="tl" rotWithShape="0">
                  <a:prstClr val="black">
                    <a:alpha val="40000"/>
                  </a:prstClr>
                </a:outerShdw>
              </a:effectLst>
            </p:spPr>
          </p:pic>
          <p:cxnSp>
            <p:nvCxnSpPr>
              <p:cNvPr id="17" name="Straight Arrow Connector 16"/>
              <p:cNvCxnSpPr/>
              <p:nvPr/>
            </p:nvCxnSpPr>
            <p:spPr>
              <a:xfrm flipH="1" flipV="1">
                <a:off x="5062248" y="5266180"/>
                <a:ext cx="529063" cy="941099"/>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164335" y="5386272"/>
                <a:ext cx="344537" cy="4278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259786" y="5082814"/>
                <a:ext cx="691482" cy="1091033"/>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32991" y="6186637"/>
                <a:ext cx="1788865" cy="132566"/>
              </a:xfrm>
              <a:prstGeom prst="rect">
                <a:avLst/>
              </a:prstGeom>
              <a:noFill/>
            </p:spPr>
            <p:txBody>
              <a:bodyPr wrap="square" rtlCol="0">
                <a:spAutoFit/>
              </a:bodyPr>
              <a:lstStyle/>
              <a:p>
                <a:r>
                  <a:rPr lang="en-US" sz="1200" b="1" dirty="0">
                    <a:solidFill>
                      <a:srgbClr val="3333FF"/>
                    </a:solidFill>
                    <a:latin typeface="+mn-lt"/>
                  </a:rPr>
                  <a:t>Mineralization inside geophysical target</a:t>
                </a:r>
              </a:p>
            </p:txBody>
          </p:sp>
        </p:grpSp>
        <p:sp>
          <p:nvSpPr>
            <p:cNvPr id="14" name="TextBox 13"/>
            <p:cNvSpPr txBox="1"/>
            <p:nvPr/>
          </p:nvSpPr>
          <p:spPr>
            <a:xfrm>
              <a:off x="5580365" y="5115683"/>
              <a:ext cx="2835964" cy="598534"/>
            </a:xfrm>
            <a:prstGeom prst="rect">
              <a:avLst/>
            </a:prstGeom>
            <a:noFill/>
          </p:spPr>
          <p:txBody>
            <a:bodyPr wrap="none" rtlCol="0">
              <a:spAutoFit/>
            </a:bodyPr>
            <a:lstStyle/>
            <a:p>
              <a:r>
                <a:rPr lang="en-CA" sz="1200" b="1" dirty="0">
                  <a:latin typeface="+mn-lt"/>
                </a:rPr>
                <a:t>Improve drill targeting</a:t>
              </a:r>
            </a:p>
          </p:txBody>
        </p:sp>
        <p:sp>
          <p:nvSpPr>
            <p:cNvPr id="15" name="TextBox 14"/>
            <p:cNvSpPr txBox="1"/>
            <p:nvPr/>
          </p:nvSpPr>
          <p:spPr>
            <a:xfrm>
              <a:off x="6263028" y="3733005"/>
              <a:ext cx="1600200" cy="565282"/>
            </a:xfrm>
            <a:prstGeom prst="rect">
              <a:avLst/>
            </a:prstGeom>
            <a:noFill/>
          </p:spPr>
          <p:txBody>
            <a:bodyPr wrap="square" rtlCol="0">
              <a:spAutoFit/>
            </a:bodyPr>
            <a:lstStyle/>
            <a:p>
              <a:endParaRPr lang="en-CA" sz="1100" b="1" dirty="0">
                <a:solidFill>
                  <a:srgbClr val="3333FF"/>
                </a:solidFill>
                <a:latin typeface="+mn-lt"/>
              </a:endParaRPr>
            </a:p>
          </p:txBody>
        </p:sp>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8679" y="4648200"/>
            <a:ext cx="815345" cy="733298"/>
          </a:xfrm>
          <a:prstGeom prst="rect">
            <a:avLst/>
          </a:prstGeom>
        </p:spPr>
      </p:pic>
      <p:pic>
        <p:nvPicPr>
          <p:cNvPr id="4" name="Picture 3"/>
          <p:cNvPicPr>
            <a:picLocks noChangeAspect="1"/>
          </p:cNvPicPr>
          <p:nvPr/>
        </p:nvPicPr>
        <p:blipFill>
          <a:blip r:embed="rId10"/>
          <a:stretch>
            <a:fillRect/>
          </a:stretch>
        </p:blipFill>
        <p:spPr>
          <a:xfrm>
            <a:off x="6919871" y="76200"/>
            <a:ext cx="1081129" cy="676428"/>
          </a:xfrm>
          <a:prstGeom prst="rect">
            <a:avLst/>
          </a:prstGeom>
        </p:spPr>
      </p:pic>
      <p:pic>
        <p:nvPicPr>
          <p:cNvPr id="6" name="Picture 5"/>
          <p:cNvPicPr>
            <a:picLocks noChangeAspect="1"/>
          </p:cNvPicPr>
          <p:nvPr/>
        </p:nvPicPr>
        <p:blipFill>
          <a:blip r:embed="rId11"/>
          <a:stretch>
            <a:fillRect/>
          </a:stretch>
        </p:blipFill>
        <p:spPr>
          <a:xfrm>
            <a:off x="7831380" y="76200"/>
            <a:ext cx="1084020" cy="676428"/>
          </a:xfrm>
          <a:prstGeom prst="rect">
            <a:avLst/>
          </a:prstGeom>
        </p:spPr>
      </p:pic>
    </p:spTree>
    <p:extLst>
      <p:ext uri="{BB962C8B-B14F-4D97-AF65-F5344CB8AC3E}">
        <p14:creationId xmlns:p14="http://schemas.microsoft.com/office/powerpoint/2010/main" val="2017934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Thank YOU!</a:t>
            </a:r>
          </a:p>
        </p:txBody>
      </p:sp>
      <p:sp>
        <p:nvSpPr>
          <p:cNvPr id="3" name="TextBox 2"/>
          <p:cNvSpPr txBox="1"/>
          <p:nvPr/>
        </p:nvSpPr>
        <p:spPr>
          <a:xfrm>
            <a:off x="76200" y="5867400"/>
            <a:ext cx="9067800" cy="523220"/>
          </a:xfrm>
          <a:prstGeom prst="rect">
            <a:avLst/>
          </a:prstGeom>
          <a:noFill/>
        </p:spPr>
        <p:txBody>
          <a:bodyPr wrap="square" rtlCol="0">
            <a:spAutoFit/>
          </a:bodyPr>
          <a:lstStyle/>
          <a:p>
            <a:pPr algn="ctr"/>
            <a:r>
              <a:rPr lang="en-US" sz="2800" dirty="0">
                <a:latin typeface="+mn-lt"/>
                <a:hlinkClick r:id="rId3"/>
              </a:rPr>
              <a:t>www.quantecgeoscience.com</a:t>
            </a:r>
            <a:endParaRPr lang="en-CA" sz="2800" dirty="0">
              <a:latin typeface="+mn-lt"/>
            </a:endParaRPr>
          </a:p>
        </p:txBody>
      </p:sp>
    </p:spTree>
    <p:extLst>
      <p:ext uri="{BB962C8B-B14F-4D97-AF65-F5344CB8AC3E}">
        <p14:creationId xmlns:p14="http://schemas.microsoft.com/office/powerpoint/2010/main" val="610517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Committed to Safety</a:t>
            </a:r>
            <a:endParaRPr lang="en-CA" sz="4000" dirty="0"/>
          </a:p>
        </p:txBody>
      </p:sp>
      <p:sp>
        <p:nvSpPr>
          <p:cNvPr id="19" name="TextBox 18"/>
          <p:cNvSpPr txBox="1"/>
          <p:nvPr/>
        </p:nvSpPr>
        <p:spPr>
          <a:xfrm>
            <a:off x="3733799" y="1274088"/>
            <a:ext cx="5334001" cy="3077766"/>
          </a:xfrm>
          <a:prstGeom prst="rect">
            <a:avLst/>
          </a:prstGeom>
          <a:noFill/>
        </p:spPr>
        <p:txBody>
          <a:bodyPr wrap="square" rtlCol="0">
            <a:spAutoFit/>
          </a:bodyPr>
          <a:lstStyle/>
          <a:p>
            <a:pPr>
              <a:spcAft>
                <a:spcPts val="600"/>
              </a:spcAft>
            </a:pPr>
            <a:r>
              <a:rPr lang="en-CA" sz="2400" b="1" dirty="0">
                <a:solidFill>
                  <a:prstClr val="black"/>
                </a:solidFill>
                <a:latin typeface="+mj-lt"/>
              </a:rPr>
              <a:t>Safety</a:t>
            </a:r>
          </a:p>
          <a:p>
            <a:pPr marL="800100" lvl="1" indent="-342900">
              <a:spcAft>
                <a:spcPts val="600"/>
              </a:spcAft>
              <a:buClr>
                <a:srgbClr val="E24301"/>
              </a:buClr>
              <a:buSzPct val="80000"/>
              <a:buFont typeface="Wingdings" panose="05000000000000000000" pitchFamily="2" charset="2"/>
              <a:buChar char="q"/>
            </a:pPr>
            <a:r>
              <a:rPr lang="en-CA" sz="2000" dirty="0">
                <a:solidFill>
                  <a:prstClr val="black"/>
                </a:solidFill>
                <a:latin typeface="+mn-lt"/>
              </a:rPr>
              <a:t>HSE management system </a:t>
            </a:r>
          </a:p>
          <a:p>
            <a:pPr marL="800100" lvl="1" indent="-342900">
              <a:spcAft>
                <a:spcPts val="600"/>
              </a:spcAft>
              <a:buClr>
                <a:srgbClr val="E24301"/>
              </a:buClr>
              <a:buSzPct val="80000"/>
              <a:buFont typeface="Wingdings" panose="05000000000000000000" pitchFamily="2" charset="2"/>
              <a:buChar char="q"/>
            </a:pPr>
            <a:r>
              <a:rPr lang="en-US" sz="2000" dirty="0">
                <a:latin typeface="+mn-lt"/>
              </a:rPr>
              <a:t>Full-time HSE specialist</a:t>
            </a:r>
          </a:p>
          <a:p>
            <a:pPr marL="800100" lvl="1" indent="-342900">
              <a:spcAft>
                <a:spcPts val="600"/>
              </a:spcAft>
              <a:buClr>
                <a:srgbClr val="E24301"/>
              </a:buClr>
              <a:buSzPct val="80000"/>
              <a:buFont typeface="Wingdings" panose="05000000000000000000" pitchFamily="2" charset="2"/>
              <a:buChar char="q"/>
            </a:pPr>
            <a:r>
              <a:rPr lang="en-CA" sz="2000" dirty="0">
                <a:solidFill>
                  <a:prstClr val="black"/>
                </a:solidFill>
                <a:latin typeface="+mn-lt"/>
              </a:rPr>
              <a:t>Member of ISNetworld &amp; GGSSA</a:t>
            </a:r>
          </a:p>
          <a:p>
            <a:pPr marL="800100" lvl="1" indent="-342900">
              <a:spcAft>
                <a:spcPts val="600"/>
              </a:spcAft>
              <a:buClr>
                <a:srgbClr val="E24301"/>
              </a:buClr>
              <a:buSzPct val="80000"/>
              <a:buFont typeface="Wingdings" panose="05000000000000000000" pitchFamily="2" charset="2"/>
              <a:buChar char="q"/>
            </a:pPr>
            <a:r>
              <a:rPr lang="en-CA" sz="2000" dirty="0">
                <a:solidFill>
                  <a:prstClr val="black"/>
                </a:solidFill>
                <a:latin typeface="+mn-lt"/>
              </a:rPr>
              <a:t>Insured with Chartis</a:t>
            </a:r>
          </a:p>
          <a:p>
            <a:pPr marL="800100" lvl="1" indent="-342900">
              <a:spcAft>
                <a:spcPts val="600"/>
              </a:spcAft>
              <a:buClr>
                <a:srgbClr val="E24301"/>
              </a:buClr>
              <a:buSzPct val="80000"/>
              <a:buFont typeface="Wingdings" panose="05000000000000000000" pitchFamily="2" charset="2"/>
              <a:buChar char="q"/>
            </a:pPr>
            <a:r>
              <a:rPr lang="en-CA" sz="2000" dirty="0">
                <a:solidFill>
                  <a:prstClr val="black"/>
                </a:solidFill>
                <a:latin typeface="+mn-lt"/>
              </a:rPr>
              <a:t>Pre-field risk assessment</a:t>
            </a:r>
          </a:p>
          <a:p>
            <a:pPr marL="800100" lvl="1" indent="-342900">
              <a:spcAft>
                <a:spcPts val="600"/>
              </a:spcAft>
              <a:buClr>
                <a:srgbClr val="E24301"/>
              </a:buClr>
              <a:buSzPct val="80000"/>
              <a:buFont typeface="Wingdings" panose="05000000000000000000" pitchFamily="2" charset="2"/>
              <a:buChar char="q"/>
            </a:pPr>
            <a:r>
              <a:rPr lang="en-CA" sz="2000" dirty="0">
                <a:solidFill>
                  <a:prstClr val="black"/>
                </a:solidFill>
                <a:latin typeface="+mn-lt"/>
              </a:rPr>
              <a:t>Training (First Aid, WHMIS, TDG, driving, ATV, chainsaw, etc.)</a:t>
            </a:r>
          </a:p>
        </p:txBody>
      </p:sp>
      <p:sp>
        <p:nvSpPr>
          <p:cNvPr id="6" name="TextBox 5"/>
          <p:cNvSpPr txBox="1"/>
          <p:nvPr/>
        </p:nvSpPr>
        <p:spPr>
          <a:xfrm>
            <a:off x="3581399" y="4572000"/>
            <a:ext cx="5334001" cy="1446550"/>
          </a:xfrm>
          <a:prstGeom prst="rect">
            <a:avLst/>
          </a:prstGeom>
          <a:noFill/>
        </p:spPr>
        <p:txBody>
          <a:bodyPr wrap="square" rtlCol="0">
            <a:spAutoFit/>
          </a:bodyPr>
          <a:lstStyle/>
          <a:p>
            <a:r>
              <a:rPr lang="en-US" sz="2400" b="1" dirty="0">
                <a:solidFill>
                  <a:prstClr val="black"/>
                </a:solidFill>
                <a:latin typeface="+mj-lt"/>
              </a:rPr>
              <a:t>   Experience</a:t>
            </a:r>
          </a:p>
          <a:p>
            <a:pPr lvl="1"/>
            <a:r>
              <a:rPr lang="en-US" sz="1600" dirty="0">
                <a:solidFill>
                  <a:prstClr val="black"/>
                </a:solidFill>
                <a:latin typeface="+mn-lt"/>
              </a:rPr>
              <a:t>Our safe operations keep our most demanding clients happy. We operate safely for Junior </a:t>
            </a:r>
            <a:r>
              <a:rPr lang="en-CA" sz="1600" dirty="0">
                <a:solidFill>
                  <a:prstClr val="black"/>
                </a:solidFill>
                <a:latin typeface="+mn-lt"/>
              </a:rPr>
              <a:t>E</a:t>
            </a:r>
            <a:r>
              <a:rPr lang="en-US" sz="1600" dirty="0" err="1">
                <a:solidFill>
                  <a:prstClr val="black"/>
                </a:solidFill>
                <a:latin typeface="+mn-lt"/>
              </a:rPr>
              <a:t>xplorers</a:t>
            </a:r>
            <a:r>
              <a:rPr lang="en-US" sz="1600" dirty="0">
                <a:solidFill>
                  <a:prstClr val="black"/>
                </a:solidFill>
                <a:latin typeface="+mn-lt"/>
              </a:rPr>
              <a:t> and are approved operators for Major Mining companies like RTZ, BHP and AREVA.</a:t>
            </a:r>
          </a:p>
        </p:txBody>
      </p:sp>
      <p:pic>
        <p:nvPicPr>
          <p:cNvPr id="7" name="Picture 2" descr="Z:\2-Marketing\Website\Wordpress Update 2011\Images\Health &amp; Safety\About us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234" y="4407286"/>
            <a:ext cx="2947915" cy="208297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 name="Picture 4" descr="Z:\2-Marketing\Website\Wordpress Update 2011\Images\Health &amp; Safety\Minesite Safe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651" y="1098729"/>
            <a:ext cx="2947915" cy="196476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5362" name="Picture 2" descr="ISNET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160270"/>
            <a:ext cx="1150242" cy="1150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642512" y="3193673"/>
            <a:ext cx="1014231" cy="1064943"/>
          </a:xfrm>
          <a:prstGeom prst="rect">
            <a:avLst/>
          </a:prstGeom>
        </p:spPr>
      </p:pic>
    </p:spTree>
    <p:extLst>
      <p:ext uri="{BB962C8B-B14F-4D97-AF65-F5344CB8AC3E}">
        <p14:creationId xmlns:p14="http://schemas.microsoft.com/office/powerpoint/2010/main" val="303324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effectLst>
                  <a:outerShdw blurRad="38100" dist="38100" dir="2700000" algn="tl">
                    <a:srgbClr val="000000">
                      <a:alpha val="43137"/>
                    </a:srgbClr>
                  </a:outerShdw>
                </a:effectLst>
              </a:rPr>
              <a:t>Cultural noise</a:t>
            </a:r>
          </a:p>
          <a:p>
            <a:pPr lvl="1"/>
            <a:r>
              <a:rPr lang="en-US" sz="1600" dirty="0"/>
              <a:t>Static metal</a:t>
            </a:r>
          </a:p>
          <a:p>
            <a:pPr lvl="1"/>
            <a:r>
              <a:rPr lang="en-US" sz="1600" dirty="0"/>
              <a:t>Buildings</a:t>
            </a:r>
          </a:p>
          <a:p>
            <a:pPr lvl="1"/>
            <a:r>
              <a:rPr lang="en-US" sz="1600" dirty="0"/>
              <a:t>Fences</a:t>
            </a:r>
          </a:p>
          <a:p>
            <a:r>
              <a:rPr lang="en-US" b="1" dirty="0">
                <a:effectLst>
                  <a:outerShdw blurRad="38100" dist="38100" dir="2700000" algn="tl">
                    <a:srgbClr val="000000">
                      <a:alpha val="43137"/>
                    </a:srgbClr>
                  </a:outerShdw>
                </a:effectLst>
              </a:rPr>
              <a:t>Scheduling </a:t>
            </a:r>
          </a:p>
          <a:p>
            <a:pPr lvl="1"/>
            <a:r>
              <a:rPr lang="en-US" sz="1600" dirty="0"/>
              <a:t>Haul roads</a:t>
            </a:r>
          </a:p>
          <a:p>
            <a:pPr lvl="1"/>
            <a:r>
              <a:rPr lang="en-US" sz="1600" dirty="0"/>
              <a:t>Active Mine working</a:t>
            </a:r>
          </a:p>
          <a:p>
            <a:pPr lvl="1"/>
            <a:r>
              <a:rPr lang="en-US" sz="1600" dirty="0"/>
              <a:t>Crew shifts</a:t>
            </a:r>
          </a:p>
          <a:p>
            <a:r>
              <a:rPr lang="en-US" b="1" dirty="0">
                <a:effectLst>
                  <a:outerShdw blurRad="38100" dist="38100" dir="2700000" algn="tl">
                    <a:srgbClr val="000000">
                      <a:alpha val="43137"/>
                    </a:srgbClr>
                  </a:outerShdw>
                </a:effectLst>
              </a:rPr>
              <a:t>Electrical noise</a:t>
            </a:r>
          </a:p>
          <a:p>
            <a:pPr lvl="1"/>
            <a:r>
              <a:rPr lang="en-US" sz="1600" dirty="0"/>
              <a:t>Power lines</a:t>
            </a:r>
          </a:p>
          <a:p>
            <a:pPr lvl="1"/>
            <a:r>
              <a:rPr lang="en-US" sz="1600" dirty="0"/>
              <a:t>Transformers</a:t>
            </a:r>
          </a:p>
          <a:p>
            <a:pPr lvl="1"/>
            <a:r>
              <a:rPr lang="en-US" sz="1600" dirty="0"/>
              <a:t>Shaft</a:t>
            </a:r>
          </a:p>
          <a:p>
            <a:endParaRPr lang="en-US" dirty="0"/>
          </a:p>
        </p:txBody>
      </p:sp>
      <p:sp>
        <p:nvSpPr>
          <p:cNvPr id="3" name="Title 2"/>
          <p:cNvSpPr>
            <a:spLocks noGrp="1"/>
          </p:cNvSpPr>
          <p:nvPr>
            <p:ph type="title"/>
          </p:nvPr>
        </p:nvSpPr>
        <p:spPr/>
        <p:txBody>
          <a:bodyPr>
            <a:normAutofit fontScale="90000"/>
          </a:bodyPr>
          <a:lstStyle/>
          <a:p>
            <a:r>
              <a:rPr lang="en-US" dirty="0"/>
              <a:t>Mine site surveying has been challenging</a:t>
            </a:r>
          </a:p>
        </p:txBody>
      </p:sp>
      <p:pic>
        <p:nvPicPr>
          <p:cNvPr id="7" name="Picture 2" descr="Geo-on-r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989806"/>
            <a:ext cx="2761962" cy="190579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538480" y="2792902"/>
            <a:ext cx="3462828" cy="1969179"/>
          </a:xfrm>
          <a:prstGeom prst="rect">
            <a:avLst/>
          </a:prstGeom>
        </p:spPr>
      </p:pic>
      <p:pic>
        <p:nvPicPr>
          <p:cNvPr id="8" name="Picture 7"/>
          <p:cNvPicPr>
            <a:picLocks noChangeAspect="1"/>
          </p:cNvPicPr>
          <p:nvPr/>
        </p:nvPicPr>
        <p:blipFill>
          <a:blip r:embed="rId5"/>
          <a:stretch>
            <a:fillRect/>
          </a:stretch>
        </p:blipFill>
        <p:spPr>
          <a:xfrm>
            <a:off x="5470929" y="4659383"/>
            <a:ext cx="3506966" cy="2132968"/>
          </a:xfrm>
          <a:prstGeom prst="rect">
            <a:avLst/>
          </a:prstGeom>
        </p:spPr>
      </p:pic>
      <p:pic>
        <p:nvPicPr>
          <p:cNvPr id="5" name="Picture 4" descr="IMG_03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4906" y="963637"/>
            <a:ext cx="3148097" cy="258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Mine Buildings 0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0754" y="2406472"/>
            <a:ext cx="1902249" cy="25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3550523" y="4353740"/>
            <a:ext cx="1920406" cy="2438611"/>
          </a:xfrm>
          <a:prstGeom prst="rect">
            <a:avLst/>
          </a:prstGeom>
        </p:spPr>
      </p:pic>
    </p:spTree>
    <p:extLst>
      <p:ext uri="{BB962C8B-B14F-4D97-AF65-F5344CB8AC3E}">
        <p14:creationId xmlns:p14="http://schemas.microsoft.com/office/powerpoint/2010/main" val="3721009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5801" y="1371600"/>
            <a:ext cx="4244925" cy="4572000"/>
          </a:xfrm>
        </p:spPr>
        <p:txBody>
          <a:bodyPr/>
          <a:lstStyle/>
          <a:p>
            <a:r>
              <a:rPr lang="en-CA" sz="2400" b="1" dirty="0">
                <a:latin typeface="Calibri" panose="020F0502020204030204" pitchFamily="34" charset="0"/>
                <a:cs typeface="Calibri" panose="020F0502020204030204" pitchFamily="34" charset="0"/>
              </a:rPr>
              <a:t>Exploration</a:t>
            </a:r>
          </a:p>
          <a:p>
            <a:pPr lvl="1"/>
            <a:r>
              <a:rPr lang="en-CA" sz="2400" dirty="0">
                <a:latin typeface="Calibri" panose="020F0502020204030204" pitchFamily="34" charset="0"/>
                <a:cs typeface="Calibri" panose="020F0502020204030204" pitchFamily="34" charset="0"/>
              </a:rPr>
              <a:t>Rapid Imaging</a:t>
            </a:r>
          </a:p>
          <a:p>
            <a:pPr lvl="1"/>
            <a:r>
              <a:rPr lang="en-CA" sz="2400" dirty="0">
                <a:latin typeface="Calibri" panose="020F0502020204030204" pitchFamily="34" charset="0"/>
                <a:cs typeface="Calibri" panose="020F0502020204030204" pitchFamily="34" charset="0"/>
              </a:rPr>
              <a:t>Little disruption</a:t>
            </a:r>
          </a:p>
          <a:p>
            <a:pPr lvl="1"/>
            <a:r>
              <a:rPr lang="en-CA" sz="2400" dirty="0">
                <a:latin typeface="Calibri" panose="020F0502020204030204" pitchFamily="34" charset="0"/>
                <a:cs typeface="Calibri" panose="020F0502020204030204" pitchFamily="34" charset="0"/>
              </a:rPr>
              <a:t>Effective deep near mine search</a:t>
            </a:r>
          </a:p>
          <a:p>
            <a:r>
              <a:rPr lang="en-CA" sz="2400" b="1" dirty="0">
                <a:latin typeface="Calibri" panose="020F0502020204030204" pitchFamily="34" charset="0"/>
                <a:cs typeface="Calibri" panose="020F0502020204030204" pitchFamily="34" charset="0"/>
              </a:rPr>
              <a:t>Delineation</a:t>
            </a:r>
          </a:p>
          <a:p>
            <a:pPr lvl="1"/>
            <a:r>
              <a:rPr lang="en-CA" sz="2400" dirty="0">
                <a:latin typeface="Calibri" panose="020F0502020204030204" pitchFamily="34" charset="0"/>
                <a:cs typeface="Calibri" panose="020F0502020204030204" pitchFamily="34" charset="0"/>
              </a:rPr>
              <a:t>Effective drill planning</a:t>
            </a:r>
          </a:p>
          <a:p>
            <a:pPr lvl="1"/>
            <a:r>
              <a:rPr lang="en-CA" sz="2400" dirty="0">
                <a:latin typeface="Calibri" panose="020F0502020204030204" pitchFamily="34" charset="0"/>
                <a:cs typeface="Calibri" panose="020F0502020204030204" pitchFamily="34" charset="0"/>
              </a:rPr>
              <a:t>Orebody geometry</a:t>
            </a:r>
          </a:p>
          <a:p>
            <a:pPr lvl="1"/>
            <a:r>
              <a:rPr lang="en-CA" sz="2400" dirty="0">
                <a:latin typeface="Calibri" panose="020F0502020204030204" pitchFamily="34" charset="0"/>
                <a:cs typeface="Calibri" panose="020F0502020204030204" pitchFamily="34" charset="0"/>
              </a:rPr>
              <a:t>Depth Extent</a:t>
            </a:r>
          </a:p>
          <a:p>
            <a:r>
              <a:rPr lang="en-CA" sz="2400" b="1" dirty="0">
                <a:latin typeface="Calibri" panose="020F0502020204030204" pitchFamily="34" charset="0"/>
                <a:cs typeface="Calibri" panose="020F0502020204030204" pitchFamily="34" charset="0"/>
              </a:rPr>
              <a:t>Mine Planning </a:t>
            </a:r>
          </a:p>
          <a:p>
            <a:pPr lvl="1"/>
            <a:r>
              <a:rPr lang="en-CA" sz="2200" b="1" dirty="0">
                <a:latin typeface="Calibri" panose="020F0502020204030204" pitchFamily="34" charset="0"/>
                <a:cs typeface="Calibri" panose="020F0502020204030204" pitchFamily="34" charset="0"/>
              </a:rPr>
              <a:t> </a:t>
            </a:r>
            <a:r>
              <a:rPr lang="en-CA" sz="2400" dirty="0">
                <a:latin typeface="Calibri" panose="020F0502020204030204" pitchFamily="34" charset="0"/>
                <a:cs typeface="Calibri" panose="020F0502020204030204" pitchFamily="34" charset="0"/>
              </a:rPr>
              <a:t>Condemnation, Tailings Plan</a:t>
            </a:r>
          </a:p>
        </p:txBody>
      </p:sp>
      <p:sp>
        <p:nvSpPr>
          <p:cNvPr id="3" name="Title 2"/>
          <p:cNvSpPr>
            <a:spLocks noGrp="1"/>
          </p:cNvSpPr>
          <p:nvPr>
            <p:ph type="title"/>
          </p:nvPr>
        </p:nvSpPr>
        <p:spPr/>
        <p:txBody>
          <a:bodyPr/>
          <a:lstStyle/>
          <a:p>
            <a:r>
              <a:rPr lang="en-CA" dirty="0"/>
              <a:t>Mine site and near mine imaging</a:t>
            </a:r>
          </a:p>
        </p:txBody>
      </p:sp>
      <p:pic>
        <p:nvPicPr>
          <p:cNvPr id="4" name="Picture 3"/>
          <p:cNvPicPr>
            <a:picLocks noChangeAspect="1"/>
          </p:cNvPicPr>
          <p:nvPr/>
        </p:nvPicPr>
        <p:blipFill>
          <a:blip r:embed="rId3"/>
          <a:stretch>
            <a:fillRect/>
          </a:stretch>
        </p:blipFill>
        <p:spPr>
          <a:xfrm>
            <a:off x="473075" y="1143000"/>
            <a:ext cx="3511600" cy="5468586"/>
          </a:xfrm>
          <a:prstGeom prst="rect">
            <a:avLst/>
          </a:prstGeom>
        </p:spPr>
      </p:pic>
    </p:spTree>
    <p:extLst>
      <p:ext uri="{BB962C8B-B14F-4D97-AF65-F5344CB8AC3E}">
        <p14:creationId xmlns:p14="http://schemas.microsoft.com/office/powerpoint/2010/main" val="2474393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153401" cy="838200"/>
          </a:xfrm>
        </p:spPr>
        <p:txBody>
          <a:bodyPr>
            <a:normAutofit/>
          </a:bodyPr>
          <a:lstStyle/>
          <a:p>
            <a:r>
              <a:rPr lang="en-US" dirty="0"/>
              <a:t>Technology typically for exploration</a:t>
            </a:r>
          </a:p>
        </p:txBody>
      </p:sp>
      <p:sp>
        <p:nvSpPr>
          <p:cNvPr id="8" name="Content Placeholder 1"/>
          <p:cNvSpPr txBox="1">
            <a:spLocks/>
          </p:cNvSpPr>
          <p:nvPr/>
        </p:nvSpPr>
        <p:spPr>
          <a:xfrm>
            <a:off x="609600" y="969684"/>
            <a:ext cx="7848600" cy="5659716"/>
          </a:xfrm>
          <a:prstGeom prst="rect">
            <a:avLst/>
          </a:prstGeom>
        </p:spPr>
        <p:txBody>
          <a:bodyPr/>
          <a:lstStyle>
            <a:lvl1pPr marL="342900" indent="-342900" algn="l" defTabSz="914400" rtl="0" eaLnBrk="1" latinLnBrk="0" hangingPunct="1">
              <a:spcBef>
                <a:spcPct val="20000"/>
              </a:spcBef>
              <a:buClr>
                <a:schemeClr val="accent1"/>
              </a:buClr>
              <a:buSzPct val="80000"/>
              <a:buFont typeface="Courier New" pitchFamily="49" charset="0"/>
              <a:buChar char="o"/>
              <a:defRPr sz="20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Clr>
                <a:schemeClr val="accent1"/>
              </a:buClr>
              <a:buSzPct val="80000"/>
              <a:buFont typeface="Courier New" pitchFamily="49" charset="0"/>
              <a:buChar char="o"/>
              <a:defRPr sz="1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chemeClr val="accent1"/>
              </a:buClr>
              <a:buSzPct val="80000"/>
              <a:buFont typeface="Courier New" pitchFamily="49" charset="0"/>
              <a:buChar char="o"/>
              <a:defRPr sz="16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chemeClr val="accent1"/>
              </a:buClr>
              <a:buSzPct val="80000"/>
              <a:buFont typeface="Courier New" pitchFamily="49" charset="0"/>
              <a:buChar char="o"/>
              <a:defRPr sz="1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chemeClr val="accent1"/>
              </a:buClr>
              <a:buSzPct val="80000"/>
              <a:buFont typeface="Courier New" pitchFamily="49" charset="0"/>
              <a:buChar char="o"/>
              <a:defRPr sz="12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Courier New" pitchFamily="49" charset="0"/>
              <a:buNone/>
            </a:pPr>
            <a:r>
              <a:rPr lang="en-US" sz="2400" b="1" dirty="0">
                <a:latin typeface="+mj-lt"/>
              </a:rPr>
              <a:t>World Leading Deep Exploration Technology</a:t>
            </a:r>
          </a:p>
          <a:p>
            <a:pPr marL="1425575" indent="0">
              <a:buNone/>
            </a:pPr>
            <a:r>
              <a:rPr lang="en-US" sz="1800" dirty="0">
                <a:latin typeface="+mn-lt"/>
              </a:rPr>
              <a:t>2D Deep earth imaging – distributed data acquisition of multi-parameter geophysics: Resistivity, IP and broad band magnetotellurics (MT resistivity)</a:t>
            </a:r>
            <a:br>
              <a:rPr lang="en-US" sz="1800" dirty="0">
                <a:latin typeface="+mn-lt"/>
              </a:rPr>
            </a:br>
            <a:r>
              <a:rPr lang="en-US" sz="1800" dirty="0">
                <a:latin typeface="+mn-lt"/>
              </a:rPr>
              <a:t>                       </a:t>
            </a:r>
          </a:p>
          <a:p>
            <a:pPr marL="1425575" indent="0">
              <a:buNone/>
            </a:pPr>
            <a:r>
              <a:rPr lang="en-US" sz="1800" dirty="0">
                <a:latin typeface="+mn-lt"/>
              </a:rPr>
              <a:t>3D Imaging – complete 3D data acquisition for complex environments providing accurate surface to depth imaging of Resistivity, IP and MT</a:t>
            </a:r>
            <a:br>
              <a:rPr lang="en-US" sz="1800" dirty="0">
                <a:latin typeface="+mn-lt"/>
              </a:rPr>
            </a:br>
            <a:r>
              <a:rPr lang="en-US" sz="1800" dirty="0">
                <a:latin typeface="+mn-lt"/>
              </a:rPr>
              <a:t>                       </a:t>
            </a:r>
          </a:p>
          <a:p>
            <a:pPr marL="1425575" indent="0">
              <a:spcBef>
                <a:spcPts val="0"/>
              </a:spcBef>
              <a:buNone/>
            </a:pPr>
            <a:r>
              <a:rPr lang="en-US" sz="1800" dirty="0">
                <a:latin typeface="+mn-lt"/>
              </a:rPr>
              <a:t>Flexible 2D and 3D deep resistivity imaging utilizing high resolution 24-bit MT</a:t>
            </a:r>
          </a:p>
          <a:p>
            <a:pPr marL="1425575" indent="0">
              <a:spcBef>
                <a:spcPts val="0"/>
              </a:spcBef>
              <a:buNone/>
            </a:pPr>
            <a:endParaRPr lang="en-US" sz="1800" dirty="0">
              <a:latin typeface="+mn-lt"/>
            </a:endParaRPr>
          </a:p>
          <a:p>
            <a:pPr marL="0" indent="0" algn="ctr" fontAlgn="auto">
              <a:spcAft>
                <a:spcPts val="600"/>
              </a:spcAft>
              <a:buNone/>
            </a:pPr>
            <a:r>
              <a:rPr lang="en-US" sz="2400" b="1" dirty="0">
                <a:latin typeface="+mj-lt"/>
              </a:rPr>
              <a:t>Broad Range of Expertise and Services</a:t>
            </a:r>
          </a:p>
          <a:p>
            <a:pPr>
              <a:buClr>
                <a:srgbClr val="E24301"/>
              </a:buClr>
              <a:buFont typeface="Wingdings" panose="05000000000000000000" pitchFamily="2" charset="2"/>
              <a:buChar char="q"/>
            </a:pPr>
            <a:r>
              <a:rPr lang="en-US" sz="1800" dirty="0">
                <a:latin typeface="+mn-lt"/>
              </a:rPr>
              <a:t>Survey design, planning, acquisition, QA/QC, interpretation, data integration and consulting services</a:t>
            </a:r>
          </a:p>
          <a:p>
            <a:pPr>
              <a:buClr>
                <a:srgbClr val="E24301"/>
              </a:buClr>
              <a:buFont typeface="Wingdings" panose="05000000000000000000" pitchFamily="2" charset="2"/>
              <a:buChar char="q"/>
            </a:pPr>
            <a:r>
              <a:rPr lang="en-US" sz="1800" dirty="0">
                <a:latin typeface="+mn-lt"/>
              </a:rPr>
              <a:t>Complete suite of conventional ground geophysical surveys including; gravity, magnetic, radiometric, IP (surface and borehole), TEM (surface and borehole), Max-Min, CSAMT and VLF</a:t>
            </a:r>
          </a:p>
        </p:txBody>
      </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1031" y="1143000"/>
            <a:ext cx="1135294"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70" y="2438400"/>
            <a:ext cx="1149955" cy="1034236"/>
          </a:xfrm>
          <a:prstGeom prst="rect">
            <a:avLst/>
          </a:prstGeom>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1031" y="3548835"/>
            <a:ext cx="1149955" cy="103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859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1927" y="1114201"/>
            <a:ext cx="6172200" cy="4572000"/>
          </a:xfrm>
        </p:spPr>
        <p:txBody>
          <a:bodyPr/>
          <a:lstStyle/>
          <a:p>
            <a:pPr marL="0" indent="0">
              <a:buNone/>
            </a:pPr>
            <a:r>
              <a:rPr lang="en-US" sz="2400" b="1" dirty="0">
                <a:latin typeface="+mn-lt"/>
              </a:rPr>
              <a:t>Distributed multi-parameter data acquisition</a:t>
            </a:r>
            <a:endParaRPr lang="en-US" sz="2400" b="1" dirty="0">
              <a:effectLst>
                <a:outerShdw blurRad="38100" dist="38100" dir="2700000" algn="tl">
                  <a:srgbClr val="000000">
                    <a:alpha val="43137"/>
                  </a:srgbClr>
                </a:outerShdw>
              </a:effectLst>
              <a:latin typeface="+mn-lt"/>
            </a:endParaRPr>
          </a:p>
          <a:p>
            <a:r>
              <a:rPr lang="en-US" dirty="0">
                <a:latin typeface="+mn-lt"/>
              </a:rPr>
              <a:t>Penetrates deeper than conventional geophysics</a:t>
            </a:r>
          </a:p>
          <a:p>
            <a:r>
              <a:rPr lang="en-US" dirty="0">
                <a:latin typeface="+mn-lt"/>
              </a:rPr>
              <a:t>DC Resistivity, IP, MT</a:t>
            </a:r>
          </a:p>
          <a:p>
            <a:r>
              <a:rPr lang="en-US" dirty="0">
                <a:latin typeface="+mn-lt"/>
              </a:rPr>
              <a:t>Depth of investigation to 700 - 1,500 m</a:t>
            </a:r>
          </a:p>
          <a:p>
            <a:r>
              <a:rPr lang="en-US" dirty="0">
                <a:latin typeface="+mn-lt"/>
              </a:rPr>
              <a:t>Well-established in the industry </a:t>
            </a:r>
          </a:p>
          <a:p>
            <a:pPr lvl="1"/>
            <a:r>
              <a:rPr lang="en-US" dirty="0">
                <a:latin typeface="+mn-lt"/>
              </a:rPr>
              <a:t>15 Years</a:t>
            </a:r>
          </a:p>
          <a:p>
            <a:pPr lvl="1"/>
            <a:r>
              <a:rPr lang="en-US" dirty="0">
                <a:latin typeface="+mn-lt"/>
              </a:rPr>
              <a:t>Over 400 surveys</a:t>
            </a:r>
          </a:p>
          <a:p>
            <a:r>
              <a:rPr lang="en-US" dirty="0">
                <a:latin typeface="+mn-lt"/>
              </a:rPr>
              <a:t>Effective for exploration in mine site environments</a:t>
            </a:r>
          </a:p>
          <a:p>
            <a:pPr lvl="1"/>
            <a:r>
              <a:rPr lang="en-US" dirty="0">
                <a:latin typeface="+mn-lt"/>
              </a:rPr>
              <a:t>60 surveys</a:t>
            </a:r>
          </a:p>
          <a:p>
            <a:pPr lvl="1"/>
            <a:endParaRPr lang="en-US" sz="2000" dirty="0">
              <a:latin typeface="+mn-lt"/>
            </a:endParaRPr>
          </a:p>
          <a:p>
            <a:endParaRPr lang="en-US" sz="1800" dirty="0"/>
          </a:p>
        </p:txBody>
      </p:sp>
      <p:sp>
        <p:nvSpPr>
          <p:cNvPr id="3" name="Title 2"/>
          <p:cNvSpPr>
            <a:spLocks noGrp="1"/>
          </p:cNvSpPr>
          <p:nvPr>
            <p:ph type="title"/>
          </p:nvPr>
        </p:nvSpPr>
        <p:spPr/>
        <p:txBody>
          <a:bodyPr>
            <a:normAutofit/>
          </a:bodyPr>
          <a:lstStyle/>
          <a:p>
            <a:r>
              <a:rPr lang="en-US" dirty="0"/>
              <a:t>TITAN 24 system</a:t>
            </a:r>
          </a:p>
        </p:txBody>
      </p:sp>
      <p:pic>
        <p:nvPicPr>
          <p:cNvPr id="5" name="Picture 4" descr="Station setup_Tit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4736" y="1273494"/>
            <a:ext cx="2368616" cy="170047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clrChange>
              <a:clrFrom>
                <a:srgbClr val="FCFFFF"/>
              </a:clrFrom>
              <a:clrTo>
                <a:srgbClr val="FCFFFF">
                  <a:alpha val="0"/>
                </a:srgbClr>
              </a:clrTo>
            </a:clrChange>
          </a:blip>
          <a:stretch>
            <a:fillRect/>
          </a:stretch>
        </p:blipFill>
        <p:spPr>
          <a:xfrm>
            <a:off x="1087194" y="5048637"/>
            <a:ext cx="4401667" cy="1637525"/>
          </a:xfrm>
          <a:prstGeom prst="rect">
            <a:avLst/>
          </a:prstGeom>
        </p:spPr>
      </p:pic>
      <p:pic>
        <p:nvPicPr>
          <p:cNvPr id="6" name="Picture 5"/>
          <p:cNvPicPr>
            <a:picLocks noChangeAspect="1"/>
          </p:cNvPicPr>
          <p:nvPr/>
        </p:nvPicPr>
        <p:blipFill>
          <a:blip r:embed="rId5"/>
          <a:stretch>
            <a:fillRect/>
          </a:stretch>
        </p:blipFill>
        <p:spPr>
          <a:xfrm>
            <a:off x="5029200" y="5686201"/>
            <a:ext cx="647699" cy="1023635"/>
          </a:xfrm>
          <a:prstGeom prst="rect">
            <a:avLst/>
          </a:prstGeom>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183368" y="6019799"/>
            <a:ext cx="960632" cy="83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459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multi-parameter information</a:t>
            </a:r>
          </a:p>
        </p:txBody>
      </p:sp>
      <p:sp>
        <p:nvSpPr>
          <p:cNvPr id="5" name="TextBox 4"/>
          <p:cNvSpPr txBox="1"/>
          <p:nvPr/>
        </p:nvSpPr>
        <p:spPr>
          <a:xfrm>
            <a:off x="5638800" y="1752600"/>
            <a:ext cx="3429000" cy="4539704"/>
          </a:xfrm>
          <a:prstGeom prst="rect">
            <a:avLst/>
          </a:prstGeom>
          <a:noFill/>
        </p:spPr>
        <p:txBody>
          <a:bodyPr wrap="square" rtlCol="0">
            <a:spAutoFit/>
          </a:bodyPr>
          <a:lstStyle/>
          <a:p>
            <a:pPr>
              <a:spcAft>
                <a:spcPts val="600"/>
              </a:spcAft>
            </a:pPr>
            <a:r>
              <a:rPr lang="en-US" sz="1600" b="1" dirty="0">
                <a:solidFill>
                  <a:prstClr val="black"/>
                </a:solidFill>
                <a:latin typeface="+mn-lt"/>
              </a:rPr>
              <a:t>Top panel: MT Resistivity </a:t>
            </a:r>
          </a:p>
          <a:p>
            <a:pPr>
              <a:spcAft>
                <a:spcPts val="600"/>
              </a:spcAft>
            </a:pPr>
            <a:r>
              <a:rPr lang="en-US" sz="1600" b="1" dirty="0">
                <a:solidFill>
                  <a:prstClr val="black"/>
                </a:solidFill>
                <a:effectLst>
                  <a:outerShdw blurRad="38100" dist="38100" dir="2700000" algn="tl">
                    <a:srgbClr val="000000">
                      <a:alpha val="43137"/>
                    </a:srgbClr>
                  </a:outerShdw>
                </a:effectLst>
                <a:latin typeface="+mn-lt"/>
              </a:rPr>
              <a:t>	    </a:t>
            </a:r>
            <a:r>
              <a:rPr lang="en-US" sz="1000" b="1" dirty="0">
                <a:solidFill>
                  <a:prstClr val="black"/>
                </a:solidFill>
                <a:latin typeface="+mn-lt"/>
              </a:rPr>
              <a:t>PW 2D inversion; </a:t>
            </a: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r>
              <a:rPr lang="en-US" sz="1600" b="1" dirty="0">
                <a:solidFill>
                  <a:prstClr val="black"/>
                </a:solidFill>
                <a:latin typeface="+mn-lt"/>
              </a:rPr>
              <a:t>Middle panel: DC Resistivity </a:t>
            </a:r>
          </a:p>
          <a:p>
            <a:pPr>
              <a:spcAft>
                <a:spcPts val="600"/>
              </a:spcAft>
            </a:pPr>
            <a:r>
              <a:rPr lang="en-US" sz="1600" b="1" dirty="0">
                <a:solidFill>
                  <a:prstClr val="black"/>
                </a:solidFill>
                <a:latin typeface="+mn-lt"/>
              </a:rPr>
              <a:t>	          </a:t>
            </a:r>
            <a:r>
              <a:rPr lang="en-US" sz="1000" b="1" dirty="0">
                <a:solidFill>
                  <a:prstClr val="black"/>
                </a:solidFill>
                <a:latin typeface="+mn-lt"/>
              </a:rPr>
              <a:t>UBC smooth inversion; </a:t>
            </a: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endParaRPr lang="en-US" sz="1600" b="1" dirty="0">
              <a:solidFill>
                <a:prstClr val="black"/>
              </a:solidFill>
              <a:effectLst>
                <a:outerShdw blurRad="38100" dist="38100" dir="2700000" algn="tl">
                  <a:srgbClr val="000000">
                    <a:alpha val="43137"/>
                  </a:srgbClr>
                </a:outerShdw>
              </a:effectLst>
              <a:latin typeface="+mn-lt"/>
            </a:endParaRPr>
          </a:p>
          <a:p>
            <a:pPr>
              <a:spcAft>
                <a:spcPts val="600"/>
              </a:spcAft>
            </a:pPr>
            <a:r>
              <a:rPr lang="en-US" sz="1600" b="1" dirty="0">
                <a:solidFill>
                  <a:prstClr val="black"/>
                </a:solidFill>
                <a:latin typeface="+mn-lt"/>
              </a:rPr>
              <a:t>Bottom panel: Chargeability </a:t>
            </a:r>
          </a:p>
          <a:p>
            <a:pPr>
              <a:spcAft>
                <a:spcPts val="600"/>
              </a:spcAft>
            </a:pPr>
            <a:r>
              <a:rPr lang="en-US" sz="1600" b="1" dirty="0">
                <a:solidFill>
                  <a:prstClr val="black"/>
                </a:solidFill>
                <a:latin typeface="+mn-lt"/>
              </a:rPr>
              <a:t>	          </a:t>
            </a:r>
            <a:r>
              <a:rPr lang="en-US" sz="1000" b="1" dirty="0">
                <a:solidFill>
                  <a:prstClr val="black"/>
                </a:solidFill>
                <a:latin typeface="+mn-lt"/>
              </a:rPr>
              <a:t>UBC smooth inversion.</a:t>
            </a:r>
          </a:p>
        </p:txBody>
      </p:sp>
      <p:pic>
        <p:nvPicPr>
          <p:cNvPr id="10242" name="Picture 2" descr="Z:\2-Marketing\1-CORPORATE MARKETING MATERIALS\1-BROCHURES\Older Brochures\Legacy Brochures\Newmont Case\FinalFigure.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763" y="1219200"/>
            <a:ext cx="5308645" cy="5334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6523384" y="2540513"/>
            <a:ext cx="1986057"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solidFill>
                  <a:srgbClr val="FF0000"/>
                </a:solidFill>
                <a:latin typeface="+mn-lt"/>
              </a:rPr>
              <a:t>Typically 1500 </a:t>
            </a:r>
            <a:r>
              <a:rPr lang="en-US" sz="1600" dirty="0" err="1">
                <a:solidFill>
                  <a:srgbClr val="FF0000"/>
                </a:solidFill>
                <a:latin typeface="+mn-lt"/>
              </a:rPr>
              <a:t>metres</a:t>
            </a:r>
            <a:endParaRPr lang="en-US" sz="1600" dirty="0">
              <a:solidFill>
                <a:srgbClr val="FF0000"/>
              </a:solidFill>
              <a:latin typeface="+mn-lt"/>
            </a:endParaRPr>
          </a:p>
        </p:txBody>
      </p:sp>
      <p:sp>
        <p:nvSpPr>
          <p:cNvPr id="9" name="AutoShape 16"/>
          <p:cNvSpPr>
            <a:spLocks noChangeArrowheads="1"/>
          </p:cNvSpPr>
          <p:nvPr/>
        </p:nvSpPr>
        <p:spPr bwMode="auto">
          <a:xfrm rot="10800000">
            <a:off x="5588708" y="2572263"/>
            <a:ext cx="8382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a:noFill/>
          </a:ln>
          <a:effectLst/>
        </p:spPr>
        <p:txBody>
          <a:bodyPr wrap="none" anchor="ctr"/>
          <a:lstStyle/>
          <a:p>
            <a:endParaRPr lang="en-US"/>
          </a:p>
        </p:txBody>
      </p:sp>
      <p:sp>
        <p:nvSpPr>
          <p:cNvPr id="10" name="Text Box 12"/>
          <p:cNvSpPr txBox="1">
            <a:spLocks noChangeArrowheads="1"/>
          </p:cNvSpPr>
          <p:nvPr/>
        </p:nvSpPr>
        <p:spPr bwMode="auto">
          <a:xfrm>
            <a:off x="6675705" y="4817477"/>
            <a:ext cx="2256965"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solidFill>
                  <a:srgbClr val="FF0000"/>
                </a:solidFill>
                <a:latin typeface="+mn-lt"/>
              </a:rPr>
              <a:t>Typically 500-750 metres</a:t>
            </a:r>
          </a:p>
        </p:txBody>
      </p:sp>
      <p:sp>
        <p:nvSpPr>
          <p:cNvPr id="11" name="AutoShape 15"/>
          <p:cNvSpPr>
            <a:spLocks noChangeArrowheads="1"/>
          </p:cNvSpPr>
          <p:nvPr/>
        </p:nvSpPr>
        <p:spPr bwMode="auto">
          <a:xfrm rot="10800000">
            <a:off x="5707884" y="4834354"/>
            <a:ext cx="8382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a:noFill/>
          </a:ln>
          <a:effectLst/>
        </p:spPr>
        <p:txBody>
          <a:bodyPr wrap="none" anchor="ctr"/>
          <a:lstStyle/>
          <a:p>
            <a:endParaRPr lang="en-US"/>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183368" y="6019799"/>
            <a:ext cx="960632" cy="83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62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1"/>
</p:tagLst>
</file>

<file path=ppt/theme/theme1.xml><?xml version="1.0" encoding="utf-8"?>
<a:theme xmlns:a="http://schemas.openxmlformats.org/drawingml/2006/main" name="3_PresentationPro_ConservationGlobeVideo">
  <a:themeElements>
    <a:clrScheme name="Quantec">
      <a:dk1>
        <a:sysClr val="windowText" lastClr="000000"/>
      </a:dk1>
      <a:lt1>
        <a:srgbClr val="FFFFFF"/>
      </a:lt1>
      <a:dk2>
        <a:srgbClr val="595959"/>
      </a:dk2>
      <a:lt2>
        <a:srgbClr val="DFF0D5"/>
      </a:lt2>
      <a:accent1>
        <a:srgbClr val="FDA023"/>
      </a:accent1>
      <a:accent2>
        <a:srgbClr val="5C650C"/>
      </a:accent2>
      <a:accent3>
        <a:srgbClr val="000000"/>
      </a:accent3>
      <a:accent4>
        <a:srgbClr val="31531D"/>
      </a:accent4>
      <a:accent5>
        <a:srgbClr val="3F3F3F"/>
      </a:accent5>
      <a:accent6>
        <a:srgbClr val="BFBFBF"/>
      </a:accent6>
      <a:hlink>
        <a:srgbClr val="00206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11326</TotalTime>
  <Words>1388</Words>
  <Application>Microsoft Office PowerPoint</Application>
  <PresentationFormat>On-screen Show (4:3)</PresentationFormat>
  <Paragraphs>334</Paragraphs>
  <Slides>36</Slides>
  <Notes>29</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8" baseType="lpstr">
      <vt:lpstr>Arial</vt:lpstr>
      <vt:lpstr>Arial Black</vt:lpstr>
      <vt:lpstr>Arial Rounded MT Bold</vt:lpstr>
      <vt:lpstr>Calibri</vt:lpstr>
      <vt:lpstr>Century Gothic</vt:lpstr>
      <vt:lpstr>Courier New</vt:lpstr>
      <vt:lpstr>Segoe UI Black</vt:lpstr>
      <vt:lpstr>Tahoma</vt:lpstr>
      <vt:lpstr>Times New Roman</vt:lpstr>
      <vt:lpstr>Wingdings</vt:lpstr>
      <vt:lpstr>3_PresentationPro_ConservationGlobeVideo</vt:lpstr>
      <vt:lpstr>Bitmap Image</vt:lpstr>
      <vt:lpstr>PowerPoint Presentation</vt:lpstr>
      <vt:lpstr>Presentation Objectives</vt:lpstr>
      <vt:lpstr>Geophysics at mine sites ?</vt:lpstr>
      <vt:lpstr>Committed to Safety</vt:lpstr>
      <vt:lpstr>Mine site surveying has been challenging</vt:lpstr>
      <vt:lpstr>Mine site and near mine imaging</vt:lpstr>
      <vt:lpstr>Technology typically for exploration</vt:lpstr>
      <vt:lpstr>TITAN 24 system</vt:lpstr>
      <vt:lpstr>Deep multi-parameter information</vt:lpstr>
      <vt:lpstr>Minimize cultural noise by windowing</vt:lpstr>
      <vt:lpstr>PowerPoint Presentation</vt:lpstr>
      <vt:lpstr>Over 60 mine site surveys</vt:lpstr>
      <vt:lpstr>Kidd Creek Titan 24 Survey Line Locations</vt:lpstr>
      <vt:lpstr>Kidd Creek- Ontario</vt:lpstr>
      <vt:lpstr>Kidd Creek- Ontario</vt:lpstr>
      <vt:lpstr>Copper Mountain BC - Exploration Objectives</vt:lpstr>
      <vt:lpstr>IP Plan (200 m) and 3D Map</vt:lpstr>
      <vt:lpstr>Geology model and resultant IP</vt:lpstr>
      <vt:lpstr>PowerPoint Presentation</vt:lpstr>
      <vt:lpstr>PowerPoint Presentation</vt:lpstr>
      <vt:lpstr>PowerPoint Presentation</vt:lpstr>
      <vt:lpstr>Resistivity model matches deposit</vt:lpstr>
      <vt:lpstr>Kemess North – Orebody Extension</vt:lpstr>
      <vt:lpstr>ORION 3D surveys</vt:lpstr>
      <vt:lpstr>Designed for complex environments</vt:lpstr>
      <vt:lpstr>REAL 3D data acquisition </vt:lpstr>
      <vt:lpstr>Survey footprint </vt:lpstr>
      <vt:lpstr>ORION 3D layout</vt:lpstr>
      <vt:lpstr>The ORION 3D advantage</vt:lpstr>
      <vt:lpstr>Sampling everything   (from all directions)</vt:lpstr>
      <vt:lpstr>Technology impact on planning and risk?</vt:lpstr>
      <vt:lpstr>Kitumba, Africa  ORION 3D  IP Model</vt:lpstr>
      <vt:lpstr> ORION 3D delineation results</vt:lpstr>
      <vt:lpstr>BIG DATA  is an asset for the project</vt:lpstr>
      <vt:lpstr>Mine site imaging surveys</vt:lpstr>
      <vt:lpstr>Thank YOU!</vt:lpstr>
    </vt:vector>
  </TitlesOfParts>
  <Company>Quantec Geoscience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cgoreski</dc:creator>
  <cp:lastModifiedBy>Robert Gordon</cp:lastModifiedBy>
  <cp:revision>259</cp:revision>
  <cp:lastPrinted>2017-02-24T20:17:03Z</cp:lastPrinted>
  <dcterms:created xsi:type="dcterms:W3CDTF">2009-05-04T15:32:09Z</dcterms:created>
  <dcterms:modified xsi:type="dcterms:W3CDTF">2017-05-04T01:13:50Z</dcterms:modified>
</cp:coreProperties>
</file>